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7" r:id="rId2"/>
    <p:sldId id="292" r:id="rId3"/>
    <p:sldId id="291" r:id="rId4"/>
    <p:sldId id="257" r:id="rId5"/>
    <p:sldId id="258" r:id="rId6"/>
    <p:sldId id="285" r:id="rId7"/>
    <p:sldId id="272" r:id="rId8"/>
    <p:sldId id="273" r:id="rId9"/>
    <p:sldId id="282" r:id="rId10"/>
    <p:sldId id="263" r:id="rId11"/>
    <p:sldId id="281" r:id="rId12"/>
    <p:sldId id="283" r:id="rId13"/>
    <p:sldId id="268" r:id="rId14"/>
    <p:sldId id="271" r:id="rId15"/>
    <p:sldId id="284" r:id="rId16"/>
    <p:sldId id="275" r:id="rId17"/>
    <p:sldId id="279" r:id="rId18"/>
    <p:sldId id="293" r:id="rId19"/>
    <p:sldId id="289" r:id="rId20"/>
    <p:sldId id="259" r:id="rId21"/>
    <p:sldId id="260" r:id="rId22"/>
    <p:sldId id="290" r:id="rId23"/>
    <p:sldId id="280" r:id="rId2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97" autoAdjust="0"/>
  </p:normalViewPr>
  <p:slideViewPr>
    <p:cSldViewPr snapToGrid="0">
      <p:cViewPr varScale="1">
        <p:scale>
          <a:sx n="83" d="100"/>
          <a:sy n="83" d="100"/>
        </p:scale>
        <p:origin x="6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13179-47BE-4192-8741-6ECA54F5292D}" type="datetimeFigureOut">
              <a:rPr lang="el-GR" smtClean="0"/>
              <a:t>28/5/2025</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C8D8E-C728-47C4-84D8-5AB7C5F0C9E9}" type="slidenum">
              <a:rPr lang="el-GR" smtClean="0"/>
              <a:t>‹#›</a:t>
            </a:fld>
            <a:endParaRPr lang="el-GR"/>
          </a:p>
        </p:txBody>
      </p:sp>
    </p:spTree>
    <p:extLst>
      <p:ext uri="{BB962C8B-B14F-4D97-AF65-F5344CB8AC3E}">
        <p14:creationId xmlns:p14="http://schemas.microsoft.com/office/powerpoint/2010/main" val="112721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a:extLst>
              <a:ext uri="{FF2B5EF4-FFF2-40B4-BE49-F238E27FC236}">
                <a16:creationId xmlns:a16="http://schemas.microsoft.com/office/drawing/2014/main" id="{39AA0F37-2393-53D1-B83B-C367FE41CB4C}"/>
              </a:ext>
            </a:extLst>
          </p:cNvPr>
          <p:cNvSpPr>
            <a:spLocks noGrp="1" noRot="1" noChangeAspect="1"/>
          </p:cNvSpPr>
          <p:nvPr>
            <p:ph type="sldImg"/>
          </p:nvPr>
        </p:nvSpPr>
        <p:spPr/>
      </p:sp>
      <p:sp>
        <p:nvSpPr>
          <p:cNvPr id="3" name="Θέση σημειώσεων 2">
            <a:extLst>
              <a:ext uri="{FF2B5EF4-FFF2-40B4-BE49-F238E27FC236}">
                <a16:creationId xmlns:a16="http://schemas.microsoft.com/office/drawing/2014/main" id="{F5001742-1C57-8E8A-5328-0B3948760B5D}"/>
              </a:ext>
            </a:extLst>
          </p:cNvPr>
          <p:cNvSpPr txBox="1">
            <a:spLocks noGrp="1"/>
          </p:cNvSpPr>
          <p:nvPr>
            <p:ph type="body" sz="quarter" idx="1"/>
          </p:nvPr>
        </p:nvSpPr>
        <p:spPr/>
        <p:txBody>
          <a:bodyPr/>
          <a:lstStyle/>
          <a:p>
            <a:endParaRPr lang="el-GR"/>
          </a:p>
        </p:txBody>
      </p:sp>
      <p:sp>
        <p:nvSpPr>
          <p:cNvPr id="4" name="Θέση αριθμού διαφάνειας 3">
            <a:extLst>
              <a:ext uri="{FF2B5EF4-FFF2-40B4-BE49-F238E27FC236}">
                <a16:creationId xmlns:a16="http://schemas.microsoft.com/office/drawing/2014/main" id="{04829B22-CA89-4B60-214B-C027154C398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991EFCB-6824-45B1-B29E-106D1C6A146D}" type="slidenum">
              <a:t>4</a:t>
            </a:fld>
            <a:endParaRPr lang="el-GR" sz="1200" b="0" i="0" u="none" strike="noStrike" kern="1200" cap="none" spc="0" baseline="0">
              <a:solidFill>
                <a:srgbClr val="000000"/>
              </a:solidFill>
              <a:uFillTx/>
              <a:latin typeface="Apto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108D5E-E512-51D7-15A2-FEE5DEA86D31}"/>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5CAD2EFE-C35F-4C25-7B3B-799E6F3F7E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B742D0A-A47B-BDCC-1F19-2C71F6075207}"/>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7055A72B-073C-56EA-62EB-F3457468841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09B18D25-5FAF-57CF-01F8-BF829FDE97C5}"/>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338329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E7716F-FA80-5F78-38B9-1D5EF1391A8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365B58F9-A3E7-23C2-4BE9-15369308C79C}"/>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143EEDD1-7E54-DB67-6128-7B5056B79AF3}"/>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C0DED556-6975-EC34-B581-0575AAF8724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D207D07-AFA9-1F0F-3847-246CA3A98C7E}"/>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1638523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A2D075CF-4E2E-0393-8672-33B9C356248E}"/>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49729C9-4378-14CA-CD55-6164219F667B}"/>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94C3D56F-69D9-62A0-9D18-EC8A04537E4D}"/>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57DA5BC5-2FD2-C51B-686E-BCEE6115B2D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56037415-BB58-1213-1604-1FA2A24B80B6}"/>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604501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D3C4D2E-305E-0D30-5D7D-5A326B2FDCD4}"/>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B09EF5D-DA03-893A-5209-75E9243FCC84}"/>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30801D09-B3BE-BAF1-B045-78D73E96BD14}"/>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DD5262CF-3878-4B5D-C675-90EAAD3E323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25F16767-0D8B-37F7-8BCC-8D263429933F}"/>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105782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91CE501-6EB6-5878-951C-C0E612AE0977}"/>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67536413-C6B2-F161-E61E-0BF21FAAED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A46FA80C-CCA1-573C-E307-7EC3BD5F3518}"/>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A68EF5E8-ABCF-24EA-0C9A-80DF8B060B76}"/>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775E13F9-FE22-38C5-6500-1AEEED7AD45E}"/>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10517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AAC8C99-55D3-3E6A-03B3-6D804D90D7D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F1D4508-EE87-32FD-AA24-60224C815383}"/>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937C50E5-8852-32BD-08BB-C3B9854682C0}"/>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3C8C0D36-7016-82C0-99FD-8689F9B040D3}"/>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6" name="Θέση υποσέλιδου 5">
            <a:extLst>
              <a:ext uri="{FF2B5EF4-FFF2-40B4-BE49-F238E27FC236}">
                <a16:creationId xmlns:a16="http://schemas.microsoft.com/office/drawing/2014/main" id="{D58A0244-3E39-044A-470E-DC566A45C0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C4EC6BE1-5920-4C44-3A12-0671D13ED6C8}"/>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322828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670A20D-8DA4-BB12-8D7E-021D751B7404}"/>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FF7BDD27-42EF-FBEE-36F5-1E0D424F5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8202DC66-46AE-7EB1-4B5C-86FE9996D4B8}"/>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B1036165-A7F2-1775-AD97-2CE2AC5EAA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D3A2E938-97C7-3C1A-B84D-B35FFC9C568C}"/>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0F2F9671-183C-18AE-186C-2B2C9598D002}"/>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8" name="Θέση υποσέλιδου 7">
            <a:extLst>
              <a:ext uri="{FF2B5EF4-FFF2-40B4-BE49-F238E27FC236}">
                <a16:creationId xmlns:a16="http://schemas.microsoft.com/office/drawing/2014/main" id="{42579A7F-5705-D2C8-CB6D-0C95EBAF5B14}"/>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C33D11EB-1A7D-DC47-96AB-25B0C99EF026}"/>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267162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2093959-0FAC-5E19-44C4-86DC839C9FD4}"/>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6CF529A6-6304-2E14-B681-93D0D1262F62}"/>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4" name="Θέση υποσέλιδου 3">
            <a:extLst>
              <a:ext uri="{FF2B5EF4-FFF2-40B4-BE49-F238E27FC236}">
                <a16:creationId xmlns:a16="http://schemas.microsoft.com/office/drawing/2014/main" id="{BEDD532A-EEB5-ED6E-0240-833114F29DAC}"/>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270DB88A-7B60-78FD-71F9-58F991B705F2}"/>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50291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6F48F576-4662-DE28-4320-D95A14917E1F}"/>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3" name="Θέση υποσέλιδου 2">
            <a:extLst>
              <a:ext uri="{FF2B5EF4-FFF2-40B4-BE49-F238E27FC236}">
                <a16:creationId xmlns:a16="http://schemas.microsoft.com/office/drawing/2014/main" id="{F19B5972-FE89-6D21-9D6A-F6CA99E6964E}"/>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C2C976A3-41D3-22C7-DF2A-2C924D4C7285}"/>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4208162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8498825-86F7-A218-4601-275CBFF86676}"/>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174B8043-C689-6AD4-E648-CCF3610647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2EF320B2-A510-64DD-5915-8F57A08EC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CCFE3FA5-6969-81F4-382C-6D984B58DE21}"/>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6" name="Θέση υποσέλιδου 5">
            <a:extLst>
              <a:ext uri="{FF2B5EF4-FFF2-40B4-BE49-F238E27FC236}">
                <a16:creationId xmlns:a16="http://schemas.microsoft.com/office/drawing/2014/main" id="{89A50AD9-A64D-71AA-23E9-80FB6A06FEF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BE4BB37-A0B8-1906-E803-E327516256C8}"/>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314957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75910E-5B25-E9A2-8404-ED08436BDC18}"/>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5561CE15-4631-99F9-03A9-911065355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D6A13902-BD75-0298-6CF2-0BCAF830D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DE2C16B-AFF5-FFCB-1E95-D4F2531CD231}"/>
              </a:ext>
            </a:extLst>
          </p:cNvPr>
          <p:cNvSpPr>
            <a:spLocks noGrp="1"/>
          </p:cNvSpPr>
          <p:nvPr>
            <p:ph type="dt" sz="half" idx="10"/>
          </p:nvPr>
        </p:nvSpPr>
        <p:spPr/>
        <p:txBody>
          <a:bodyPr/>
          <a:lstStyle/>
          <a:p>
            <a:fld id="{0FB96BA3-7D08-4D80-94D7-DD422E1A72E6}" type="datetimeFigureOut">
              <a:rPr lang="el-GR" smtClean="0"/>
              <a:t>28/5/2025</a:t>
            </a:fld>
            <a:endParaRPr lang="el-GR"/>
          </a:p>
        </p:txBody>
      </p:sp>
      <p:sp>
        <p:nvSpPr>
          <p:cNvPr id="6" name="Θέση υποσέλιδου 5">
            <a:extLst>
              <a:ext uri="{FF2B5EF4-FFF2-40B4-BE49-F238E27FC236}">
                <a16:creationId xmlns:a16="http://schemas.microsoft.com/office/drawing/2014/main" id="{896FC084-17AC-3FF1-7669-0C26A94C405D}"/>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FE494E62-A136-AECA-B492-814050030C1D}"/>
              </a:ext>
            </a:extLst>
          </p:cNvPr>
          <p:cNvSpPr>
            <a:spLocks noGrp="1"/>
          </p:cNvSpPr>
          <p:nvPr>
            <p:ph type="sldNum" sz="quarter" idx="12"/>
          </p:nvPr>
        </p:nvSpPr>
        <p:spPr/>
        <p:txBody>
          <a:bodyPr/>
          <a:lstStyle/>
          <a:p>
            <a:fld id="{65E360EB-EE8A-41E6-B232-26DE48FD5A55}" type="slidenum">
              <a:rPr lang="el-GR" smtClean="0"/>
              <a:t>‹#›</a:t>
            </a:fld>
            <a:endParaRPr lang="el-GR"/>
          </a:p>
        </p:txBody>
      </p:sp>
    </p:spTree>
    <p:extLst>
      <p:ext uri="{BB962C8B-B14F-4D97-AF65-F5344CB8AC3E}">
        <p14:creationId xmlns:p14="http://schemas.microsoft.com/office/powerpoint/2010/main" val="514112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6EC8CC1A-1D77-318C-971B-ABBC76EFF2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1CA2D680-1F46-2C2D-6AB5-1FABC5F6A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6A26A27-9E07-2902-3FCC-33B02B1671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B96BA3-7D08-4D80-94D7-DD422E1A72E6}" type="datetimeFigureOut">
              <a:rPr lang="el-GR" smtClean="0"/>
              <a:t>28/5/2025</a:t>
            </a:fld>
            <a:endParaRPr lang="el-GR"/>
          </a:p>
        </p:txBody>
      </p:sp>
      <p:sp>
        <p:nvSpPr>
          <p:cNvPr id="5" name="Θέση υποσέλιδου 4">
            <a:extLst>
              <a:ext uri="{FF2B5EF4-FFF2-40B4-BE49-F238E27FC236}">
                <a16:creationId xmlns:a16="http://schemas.microsoft.com/office/drawing/2014/main" id="{80CB10A3-A24A-B3F8-248D-3C341FA089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CF16343D-E3A3-B500-A018-6598085E4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E360EB-EE8A-41E6-B232-26DE48FD5A55}" type="slidenum">
              <a:rPr lang="el-GR" smtClean="0"/>
              <a:t>‹#›</a:t>
            </a:fld>
            <a:endParaRPr lang="el-GR"/>
          </a:p>
        </p:txBody>
      </p:sp>
    </p:spTree>
    <p:extLst>
      <p:ext uri="{BB962C8B-B14F-4D97-AF65-F5344CB8AC3E}">
        <p14:creationId xmlns:p14="http://schemas.microsoft.com/office/powerpoint/2010/main" val="2531596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l.wikipedia.org/wiki/%CE%95%CF%80%CE%BF%CF%87%CE%AD%CF%82" TargetMode="External"/><Relationship Id="rId7" Type="http://schemas.openxmlformats.org/officeDocument/2006/relationships/hyperlink" Target="https://youtu.be/U6Q7Bkgt8zw?feature=shared" TargetMode="External"/><Relationship Id="rId2" Type="http://schemas.openxmlformats.org/officeDocument/2006/relationships/hyperlink" Target="https://youtu.be/GRxofEmo3HA?feature=shared" TargetMode="External"/><Relationship Id="rId1" Type="http://schemas.openxmlformats.org/officeDocument/2006/relationships/slideLayout" Target="../slideLayouts/slideLayout6.xml"/><Relationship Id="rId6" Type="http://schemas.openxmlformats.org/officeDocument/2006/relationships/hyperlink" Target="https://youtu.be/Lp6XlsBm_Lw?feature=shared" TargetMode="External"/><Relationship Id="rId5" Type="http://schemas.openxmlformats.org/officeDocument/2006/relationships/hyperlink" Target="https://youtu.be/B38BqKnfCuI?feature=shared" TargetMode="External"/><Relationship Id="rId4" Type="http://schemas.openxmlformats.org/officeDocument/2006/relationships/hyperlink" Target="https://youtu.be/n3xnaE-4o7c?feature=share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D69DB25-EA12-E942-8057-F3B06DB302A2}"/>
              </a:ext>
            </a:extLst>
          </p:cNvPr>
          <p:cNvSpPr txBox="1">
            <a:spLocks noGrp="1"/>
          </p:cNvSpPr>
          <p:nvPr>
            <p:ph type="title"/>
          </p:nvPr>
        </p:nvSpPr>
        <p:spPr>
          <a:xfrm>
            <a:off x="0" y="0"/>
            <a:ext cx="12191996" cy="1452021"/>
          </a:xfrm>
          <a:gradFill>
            <a:gsLst>
              <a:gs pos="0">
                <a:srgbClr val="0A6A8F"/>
              </a:gs>
              <a:gs pos="100000">
                <a:srgbClr val="10A4DD"/>
              </a:gs>
            </a:gsLst>
            <a:lin ang="16200000"/>
          </a:gradFill>
        </p:spPr>
        <p:txBody>
          <a:bodyPr/>
          <a:lstStyle/>
          <a:p>
            <a:pPr lvl="0"/>
            <a:r>
              <a:rPr lang="el-GR">
                <a:solidFill>
                  <a:srgbClr val="FFFFFF"/>
                </a:solidFill>
                <a:latin typeface="Aptos"/>
              </a:rPr>
              <a:t>ΠΡΟΣΧΟΛΙΚΗ ΠΑΙΔΑΓΩΓΙΚΗ ΔΙΔΑΚΤΙΚΕΣ ΠΡΟΣΕΓΓΙΣΕΙΣ </a:t>
            </a:r>
          </a:p>
        </p:txBody>
      </p:sp>
      <p:pic>
        <p:nvPicPr>
          <p:cNvPr id="3" name="Θέση περιεχομένου 4">
            <a:extLst>
              <a:ext uri="{FF2B5EF4-FFF2-40B4-BE49-F238E27FC236}">
                <a16:creationId xmlns:a16="http://schemas.microsoft.com/office/drawing/2014/main" id="{0108F663-33B1-CBB4-D2E8-A26FCD5344D7}"/>
              </a:ext>
            </a:extLst>
          </p:cNvPr>
          <p:cNvPicPr>
            <a:picLocks noGrp="1" noChangeAspect="1"/>
          </p:cNvPicPr>
          <p:nvPr>
            <p:ph idx="1"/>
          </p:nvPr>
        </p:nvPicPr>
        <p:blipFill>
          <a:blip r:embed="rId2"/>
          <a:stretch>
            <a:fillRect/>
          </a:stretch>
        </p:blipFill>
        <p:spPr>
          <a:xfrm>
            <a:off x="0" y="1231080"/>
            <a:ext cx="12191996" cy="5296186"/>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2D54403D-A1CE-CFCB-88D5-E46FCE851D74}"/>
              </a:ext>
            </a:extLst>
          </p:cNvPr>
          <p:cNvSpPr txBox="1">
            <a:spLocks noGrp="1"/>
          </p:cNvSpPr>
          <p:nvPr>
            <p:ph type="title"/>
          </p:nvPr>
        </p:nvSpPr>
        <p:spPr>
          <a:xfrm>
            <a:off x="-63144" y="1764146"/>
            <a:ext cx="4100961" cy="2155958"/>
          </a:xfrm>
        </p:spPr>
        <p:txBody>
          <a:bodyPr anchor="b">
            <a:normAutofit/>
          </a:bodyPr>
          <a:lstStyle/>
          <a:p>
            <a:pPr lvl="0" algn="r"/>
            <a:r>
              <a:rPr lang="el-GR" sz="3300" dirty="0">
                <a:solidFill>
                  <a:srgbClr val="FFFFFF"/>
                </a:solidFill>
              </a:rPr>
              <a:t>3</a:t>
            </a:r>
            <a:r>
              <a:rPr lang="el-GR" sz="3300" baseline="30000" dirty="0">
                <a:solidFill>
                  <a:srgbClr val="FFFFFF"/>
                </a:solidFill>
              </a:rPr>
              <a:t>η</a:t>
            </a:r>
            <a:r>
              <a:rPr lang="el-GR" sz="3300" dirty="0">
                <a:solidFill>
                  <a:srgbClr val="FFFFFF"/>
                </a:solidFill>
              </a:rPr>
              <a:t>  .ΤΙ ΦΡΟΥΤΑ ΤΡΩΜΕ ΚΑΘΕ ΕΠΟΧΗ</a:t>
            </a:r>
            <a:r>
              <a:rPr lang="en-GB" sz="3300" dirty="0">
                <a:solidFill>
                  <a:srgbClr val="FFFFFF"/>
                </a:solidFill>
              </a:rPr>
              <a:t>;</a:t>
            </a:r>
            <a:br>
              <a:rPr lang="el-GR" sz="3300" dirty="0">
                <a:solidFill>
                  <a:srgbClr val="FFFFFF"/>
                </a:solidFill>
              </a:rPr>
            </a:br>
            <a:r>
              <a:rPr lang="el-GR" sz="3300" dirty="0">
                <a:solidFill>
                  <a:srgbClr val="FFFFFF"/>
                </a:solidFill>
              </a:rPr>
              <a:t>ΔΙΑΦΟΡΟΠΟΙΗΜΕΝΗ</a:t>
            </a:r>
          </a:p>
        </p:txBody>
      </p:sp>
      <p:sp>
        <p:nvSpPr>
          <p:cNvPr id="3" name="Θέση περιεχομένου 2">
            <a:extLst>
              <a:ext uri="{FF2B5EF4-FFF2-40B4-BE49-F238E27FC236}">
                <a16:creationId xmlns:a16="http://schemas.microsoft.com/office/drawing/2014/main" id="{9C36B257-C80E-F01B-323F-03DEA3F47DB4}"/>
              </a:ext>
            </a:extLst>
          </p:cNvPr>
          <p:cNvSpPr txBox="1">
            <a:spLocks noGrp="1"/>
          </p:cNvSpPr>
          <p:nvPr>
            <p:ph idx="1"/>
          </p:nvPr>
        </p:nvSpPr>
        <p:spPr>
          <a:xfrm>
            <a:off x="4100952" y="586855"/>
            <a:ext cx="8024865" cy="5931367"/>
          </a:xfrm>
        </p:spPr>
        <p:txBody>
          <a:bodyPr anchor="ctr">
            <a:noAutofit/>
          </a:bodyPr>
          <a:lstStyle/>
          <a:p>
            <a:pPr marL="0" lvl="0" indent="0" algn="ctr">
              <a:buNone/>
            </a:pPr>
            <a:r>
              <a:rPr lang="el-GR" sz="2000" b="1" dirty="0"/>
              <a:t>Τίτλος : Το καλάθι των εποχών</a:t>
            </a:r>
          </a:p>
          <a:p>
            <a:pPr marL="0" lvl="0" indent="0" algn="just">
              <a:buNone/>
            </a:pPr>
            <a:r>
              <a:rPr lang="el-GR" sz="2000" dirty="0"/>
              <a:t>ΘΕΜΑΤΙΚΟ ΠΕΔΙΟ: Παιδί και θετικές επιστήμες</a:t>
            </a:r>
          </a:p>
          <a:p>
            <a:pPr marL="0" lvl="0" indent="0" algn="just">
              <a:buNone/>
            </a:pPr>
            <a:r>
              <a:rPr lang="el-GR" sz="2000" dirty="0"/>
              <a:t>ΘΕΜΑΤΙΚΗ ΕΝΟΤΗΤΑ: φυσικές επιστήμες</a:t>
            </a:r>
          </a:p>
          <a:p>
            <a:pPr marL="0" lvl="0" indent="0" algn="just">
              <a:buNone/>
            </a:pPr>
            <a:r>
              <a:rPr lang="el-GR" sz="2000" dirty="0"/>
              <a:t>ΘΕΜΑΤΙΚΗ ΥΠΟΕΝΟΤΗΤΑ: Γη – πλανητικό σύστημα και διάστημα , καιρικά φαινόμενα</a:t>
            </a:r>
            <a:r>
              <a:rPr lang="en-US" sz="2000" dirty="0"/>
              <a:t>.</a:t>
            </a:r>
            <a:endParaRPr lang="el-GR" sz="2000" dirty="0"/>
          </a:p>
          <a:p>
            <a:pPr marL="0" lvl="0" indent="0" algn="just">
              <a:buNone/>
            </a:pPr>
            <a:r>
              <a:rPr lang="el-GR" sz="2000" dirty="0"/>
              <a:t>ΔΙΑΘΕΜΑΤΙΚΑ ΕΜΠΛΕΚΕΤΑΙ: ΓΛΩΣΣΑ</a:t>
            </a:r>
          </a:p>
          <a:p>
            <a:pPr marL="0" lvl="0" indent="0" algn="just">
              <a:buNone/>
            </a:pPr>
            <a:r>
              <a:rPr lang="el-GR" sz="2000" dirty="0"/>
              <a:t>ΣΤΟΧΟΣ</a:t>
            </a:r>
            <a:r>
              <a:rPr lang="en-US" sz="2000" dirty="0"/>
              <a:t>:</a:t>
            </a:r>
            <a:r>
              <a:rPr lang="el-GR" sz="2000" dirty="0"/>
              <a:t>Να αντιλαμβάνονται την επίδραση των καιρικών φαινομένων στους οργανισμούς , να περιγράφουν και να ερμηνεύουν τις επιπτώσεις των αλλαγών των εποχών και του καιρού στη ζωή των ζωντανών οργανισμών και των μη ζωντανών στοιχείων</a:t>
            </a:r>
            <a:r>
              <a:rPr lang="en-US" sz="2000" dirty="0"/>
              <a:t>.</a:t>
            </a:r>
            <a:endParaRPr lang="el-GR" sz="2000" dirty="0"/>
          </a:p>
          <a:p>
            <a:pPr marL="0" lvl="0" indent="0" algn="just">
              <a:buNone/>
            </a:pPr>
            <a:r>
              <a:rPr lang="el-GR" sz="2000" dirty="0"/>
              <a:t>ΠΕΡΙΓΡΑΦΗ ΔΡΑΣΤΗΡΙΟΤΗΤΑΣ:</a:t>
            </a:r>
          </a:p>
          <a:p>
            <a:pPr marL="0" lvl="0" indent="0" algn="just">
              <a:buNone/>
            </a:pPr>
            <a:r>
              <a:rPr lang="el-GR" sz="2000" dirty="0"/>
              <a:t> Φέρνουμε στο νηπιαγωγείο ένα χαρτόνι Α6 και φωτογραφίες με συνολικά 12 φρούτα (3 για κάθε εποχή). Έχει προηγηθεί μια συζήτηση στη </a:t>
            </a:r>
            <a:r>
              <a:rPr lang="el-GR" sz="2000" dirty="0" err="1"/>
              <a:t>παρεούλα</a:t>
            </a:r>
            <a:r>
              <a:rPr lang="el-GR" sz="2000" dirty="0"/>
              <a:t> σχετικά με τα φρούτα και τις εποχές. Έπειτα καλούμε τα νήπια να αντιστοιχήσουν τις κατάλληλες φωτογραφίες φρούτων με την εκάστοτε εποχή μέσα στο σωστό καλάθι. Τα </a:t>
            </a:r>
            <a:r>
              <a:rPr lang="el-GR" sz="2000" dirty="0" err="1"/>
              <a:t>προνηπια</a:t>
            </a:r>
            <a:r>
              <a:rPr lang="el-GR" sz="2000" dirty="0"/>
              <a:t> παίρνουν ένα χαρτόνι Α6, χωρισμένο σε τέσσερα χρωματιστά μέρη (μία εποχή σε κάθε γωνία),διαλέγουν ένα φρούτο για κάθε εποχή και το ζωγραφίζουν μόνα τους, με τη βοήθεια φωτογραφιών ως ερεθίσματα. Οι εκπαιδευτικοί υποστηρίζουν λεκτικά και ενθαρρύνουν την προσπάθεια.</a:t>
            </a:r>
          </a:p>
          <a:p>
            <a:pPr marL="0" lvl="0" indent="0" algn="just">
              <a:buNone/>
            </a:pPr>
            <a:endParaRPr lang="el-G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7F4145A8-3DB7-5A1D-B584-E0C633E3D12B}"/>
              </a:ext>
            </a:extLst>
          </p:cNvPr>
          <p:cNvSpPr>
            <a:spLocks noGrp="1"/>
          </p:cNvSpPr>
          <p:nvPr>
            <p:ph idx="1"/>
          </p:nvPr>
        </p:nvSpPr>
        <p:spPr>
          <a:xfrm>
            <a:off x="4810259" y="649480"/>
            <a:ext cx="6555347" cy="5546047"/>
          </a:xfrm>
        </p:spPr>
        <p:txBody>
          <a:bodyPr anchor="ctr">
            <a:normAutofit lnSpcReduction="10000"/>
          </a:bodyPr>
          <a:lstStyle/>
          <a:p>
            <a:pPr algn="just"/>
            <a:r>
              <a:rPr lang="el-GR" sz="2000" dirty="0"/>
              <a:t>ΑΞΙΟΛΟΓΙΚΟ ΕΡΓΑΛΕΙΟ: </a:t>
            </a:r>
          </a:p>
          <a:p>
            <a:pPr marL="0" indent="0" algn="just">
              <a:buNone/>
            </a:pPr>
            <a:r>
              <a:rPr lang="el-GR" sz="2000" dirty="0"/>
              <a:t>Παρατήρηση, συζήτηση.</a:t>
            </a:r>
          </a:p>
          <a:p>
            <a:pPr algn="just"/>
            <a:r>
              <a:rPr lang="el-GR" sz="2000" dirty="0"/>
              <a:t>ΑΞΙΟΛΟΓΗΣΗ ΩΣ ΠΡΟΣ ΤΟ ΠΕΡΙΕΧΟΜΕΝΟ:</a:t>
            </a:r>
          </a:p>
          <a:p>
            <a:pPr marL="0" indent="0" algn="just">
              <a:buNone/>
            </a:pPr>
            <a:r>
              <a:rPr lang="el-GR" sz="2000" dirty="0"/>
              <a:t>Ποιος ήταν ο βαθμός δυσκολίας;</a:t>
            </a:r>
          </a:p>
          <a:p>
            <a:pPr algn="just"/>
            <a:r>
              <a:rPr lang="el-GR" sz="2000" dirty="0"/>
              <a:t>ΑΞΙΟΛΟΓΗΣΗ ΩΣ ΠΡΟΣ ΤΗΝ ΝΗΠΙΑΓΩΓΟ:</a:t>
            </a:r>
          </a:p>
          <a:p>
            <a:pPr marL="0" indent="0" algn="just">
              <a:buNone/>
            </a:pPr>
            <a:r>
              <a:rPr lang="el-GR" sz="2000" dirty="0"/>
              <a:t> Διατηρούσε το ενδιαφέρον των παιδιών αμετάβλητο;</a:t>
            </a:r>
          </a:p>
          <a:p>
            <a:pPr algn="just"/>
            <a:r>
              <a:rPr lang="el-GR" sz="2000" dirty="0"/>
              <a:t>ΑΞΙΟΛΟΓΗΣΗ ΩΣ ΠΡΟΣ ΤΑ ΠΑΙΔΙΑ: </a:t>
            </a:r>
          </a:p>
          <a:p>
            <a:pPr marL="0" indent="0" algn="just">
              <a:buNone/>
            </a:pPr>
            <a:r>
              <a:rPr lang="el-GR" sz="2000" dirty="0"/>
              <a:t>Κατάφεραν να συσχετίσει τα φρούτα με τις εποχές;</a:t>
            </a:r>
          </a:p>
          <a:p>
            <a:pPr algn="just"/>
            <a:r>
              <a:rPr lang="el-GR" sz="2000" dirty="0"/>
              <a:t>ΥΛΙΚΑ:</a:t>
            </a:r>
          </a:p>
          <a:p>
            <a:pPr marL="0" indent="0" algn="just">
              <a:buNone/>
            </a:pPr>
            <a:r>
              <a:rPr lang="el-GR" sz="2000" dirty="0"/>
              <a:t> Φωτογραφίες με τα φρούτα (Φθινόπωρο: Μήλα, αχλάδια, ακτινίδια. Χειμώνα: Πορτοκάλια, ρόδια, μανταρίνια. Άνοιξη: Φράουλα, βερίκοκο, . Καλοκαίρι: Καρπούζια, πεπόνια, ροδάκινα. </a:t>
            </a:r>
          </a:p>
          <a:p>
            <a:pPr algn="just"/>
            <a:r>
              <a:rPr lang="el-GR" sz="2000" dirty="0"/>
              <a:t>ΔΙΑΡΚΕΙΑ ΥΛΟΠΟΙΗΣΗΣ: </a:t>
            </a:r>
          </a:p>
          <a:p>
            <a:pPr marL="0" indent="0" algn="just">
              <a:buNone/>
            </a:pPr>
            <a:r>
              <a:rPr lang="el-GR" sz="2000" dirty="0"/>
              <a:t>30 λεπτά</a:t>
            </a:r>
          </a:p>
        </p:txBody>
      </p:sp>
    </p:spTree>
    <p:extLst>
      <p:ext uri="{BB962C8B-B14F-4D97-AF65-F5344CB8AC3E}">
        <p14:creationId xmlns:p14="http://schemas.microsoft.com/office/powerpoint/2010/main" val="269978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Θέση περιεχομένου 4" descr="Εικόνα που περιέχει δοχείο, καλάθι, χειροποίητο&#10;&#10;Το περιεχόμενο που δημιουργείται από τεχνολογία AI ενδέχεται να είναι εσφαλμένο.">
            <a:extLst>
              <a:ext uri="{FF2B5EF4-FFF2-40B4-BE49-F238E27FC236}">
                <a16:creationId xmlns:a16="http://schemas.microsoft.com/office/drawing/2014/main" id="{C466FBCF-541B-85B2-6FC9-B9C35B91B3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760"/>
          <a:stretch>
            <a:fillRect/>
          </a:stretch>
        </p:blipFill>
        <p:spPr>
          <a:xfrm>
            <a:off x="20" y="1282"/>
            <a:ext cx="12191980" cy="6856718"/>
          </a:xfrm>
          <a:prstGeom prst="rect">
            <a:avLst/>
          </a:prstGeom>
        </p:spPr>
      </p:pic>
    </p:spTree>
    <p:extLst>
      <p:ext uri="{BB962C8B-B14F-4D97-AF65-F5344CB8AC3E}">
        <p14:creationId xmlns:p14="http://schemas.microsoft.com/office/powerpoint/2010/main" val="120339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34C7859E-5C5B-7B5D-D864-069C67E5D0D6}"/>
              </a:ext>
            </a:extLst>
          </p:cNvPr>
          <p:cNvSpPr txBox="1">
            <a:spLocks noGrp="1"/>
          </p:cNvSpPr>
          <p:nvPr>
            <p:ph type="title"/>
          </p:nvPr>
        </p:nvSpPr>
        <p:spPr>
          <a:xfrm>
            <a:off x="466722" y="586855"/>
            <a:ext cx="3201366" cy="3387497"/>
          </a:xfrm>
        </p:spPr>
        <p:txBody>
          <a:bodyPr anchor="b">
            <a:normAutofit/>
          </a:bodyPr>
          <a:lstStyle/>
          <a:p>
            <a:pPr lvl="0" algn="r"/>
            <a:r>
              <a:rPr lang="el-GR" sz="4000" dirty="0">
                <a:solidFill>
                  <a:srgbClr val="FFFFFF"/>
                </a:solidFill>
              </a:rPr>
              <a:t>4</a:t>
            </a:r>
            <a:r>
              <a:rPr lang="el-GR" sz="4000" baseline="30000" dirty="0">
                <a:solidFill>
                  <a:srgbClr val="FFFFFF"/>
                </a:solidFill>
              </a:rPr>
              <a:t>η</a:t>
            </a:r>
            <a:r>
              <a:rPr lang="el-GR" sz="4000" dirty="0">
                <a:solidFill>
                  <a:srgbClr val="FFFFFF"/>
                </a:solidFill>
              </a:rPr>
              <a:t> .ΟΛΟΣ Ο ΚΟΣΜΟΣ ΕΧΕΙ ΤΗΝ ΙΔΙΑ ΕΠΟΧΗ</a:t>
            </a:r>
            <a:r>
              <a:rPr lang="en-GB" sz="4000" dirty="0">
                <a:solidFill>
                  <a:srgbClr val="FFFFFF"/>
                </a:solidFill>
              </a:rPr>
              <a:t>;</a:t>
            </a:r>
            <a:endParaRPr lang="el-GR" sz="4000" dirty="0">
              <a:solidFill>
                <a:srgbClr val="FFFFFF"/>
              </a:solidFill>
            </a:endParaRPr>
          </a:p>
        </p:txBody>
      </p:sp>
      <p:sp>
        <p:nvSpPr>
          <p:cNvPr id="3" name="Θέση περιεχομένου 2">
            <a:extLst>
              <a:ext uri="{FF2B5EF4-FFF2-40B4-BE49-F238E27FC236}">
                <a16:creationId xmlns:a16="http://schemas.microsoft.com/office/drawing/2014/main" id="{2B2DCF23-C7EE-F241-D18A-0370EC56850A}"/>
              </a:ext>
            </a:extLst>
          </p:cNvPr>
          <p:cNvSpPr txBox="1">
            <a:spLocks noGrp="1"/>
          </p:cNvSpPr>
          <p:nvPr>
            <p:ph idx="1"/>
          </p:nvPr>
        </p:nvSpPr>
        <p:spPr>
          <a:xfrm>
            <a:off x="4367695" y="175098"/>
            <a:ext cx="7821257" cy="6789905"/>
          </a:xfrm>
        </p:spPr>
        <p:txBody>
          <a:bodyPr anchor="ctr">
            <a:normAutofit fontScale="92500" lnSpcReduction="10000"/>
          </a:bodyPr>
          <a:lstStyle/>
          <a:p>
            <a:pPr marL="0" lvl="0" indent="0" algn="ctr">
              <a:buNone/>
            </a:pPr>
            <a:r>
              <a:rPr lang="el-GR" sz="1500" b="1" dirty="0"/>
              <a:t>ΤΙΤΛΟΣ:  Χριστούγεννα σε διαφορετικές γωνιές της Γης: Γιατί δεν κάνει πάντα κρύο;</a:t>
            </a:r>
          </a:p>
          <a:p>
            <a:pPr marL="0" lvl="0" indent="0" algn="just">
              <a:buNone/>
            </a:pPr>
            <a:r>
              <a:rPr lang="el-GR" sz="1500" dirty="0"/>
              <a:t>ΘΕΜΑΤΙΚΟ ΠΕΔΙΟ: Παιδί και Θετικές επιστήμες</a:t>
            </a:r>
          </a:p>
          <a:p>
            <a:pPr marL="0" lvl="0" indent="0" algn="just">
              <a:buNone/>
            </a:pPr>
            <a:r>
              <a:rPr lang="el-GR" sz="1500" dirty="0"/>
              <a:t>ΘΕΜΑΤΙΚΗ ΕΝΟΤΗΤΑ: Φυσικές επιστήμες</a:t>
            </a:r>
          </a:p>
          <a:p>
            <a:pPr marL="0" lvl="0" indent="0" algn="just">
              <a:buNone/>
            </a:pPr>
            <a:r>
              <a:rPr lang="el-GR" sz="1500" dirty="0"/>
              <a:t>ΘΕΜΑΤΙΚΗ ΥΠΟΕΝΟΤΗΤΑ: Γη-Πλανητικό Σύστημα και Διάστημα ,  εναλλαγή εποχών</a:t>
            </a:r>
          </a:p>
          <a:p>
            <a:pPr marL="0" lvl="0" indent="0" algn="just">
              <a:buNone/>
            </a:pPr>
            <a:r>
              <a:rPr lang="el-GR" sz="1500" dirty="0"/>
              <a:t>ΔΙΑΘΕΜΑΤΙΚΑ ΕΜΠΛΕΚΕΤΑΙ: Γλώσσα: Κατανόηση προφορικού λόγου, συζήτηση</a:t>
            </a:r>
          </a:p>
          <a:p>
            <a:pPr marL="0" lvl="0" indent="0" algn="just">
              <a:buNone/>
            </a:pPr>
            <a:r>
              <a:rPr lang="el-GR" sz="1500" dirty="0"/>
              <a:t>ΣΤΟΧΟΙ:</a:t>
            </a:r>
          </a:p>
          <a:p>
            <a:pPr lvl="0" algn="just"/>
            <a:r>
              <a:rPr lang="el-GR" sz="1500" dirty="0"/>
              <a:t>Να αντιλαμβάνονται τη σύνδεση της θέσης και της κίνησης της Γης στο πλανητικό σύστημα με τη μέτρηση του χρόνου.</a:t>
            </a:r>
          </a:p>
          <a:p>
            <a:pPr lvl="0" algn="just"/>
            <a:r>
              <a:rPr lang="el-GR" sz="1500" dirty="0"/>
              <a:t>Να συσχετίζουν την κίνηση της Γης  γύρω από τον Ήλιο με την εναλλαγή των εποχών.</a:t>
            </a:r>
          </a:p>
          <a:p>
            <a:pPr lvl="0" algn="just"/>
            <a:r>
              <a:rPr lang="el-GR" sz="1500" dirty="0"/>
              <a:t>Να κάνουν συγκρίσεις για την οργάνωση της ζωής σε διάφορα μέρη του πλανήτη σε σχέση με την εναλλαγή των εποχών.</a:t>
            </a:r>
          </a:p>
          <a:p>
            <a:pPr lvl="0" algn="just"/>
            <a:r>
              <a:rPr lang="el-GR" sz="1500" dirty="0"/>
              <a:t>Να συνειδητοποιούν τη σημασία της κίνησης της Γης στο πλανητικό σύστημα, για τη ζωή και την ανθρώπινη δραστηριότητα.</a:t>
            </a:r>
          </a:p>
          <a:p>
            <a:pPr marL="0" lvl="0" indent="0" algn="just">
              <a:buNone/>
            </a:pPr>
            <a:r>
              <a:rPr lang="el-GR" sz="1500" dirty="0"/>
              <a:t> ΠΕΡΙΓΡΑΦΗ ΔΡΑΣΤΗΡΙΟΤΗΤΑΣ:</a:t>
            </a:r>
          </a:p>
          <a:p>
            <a:pPr marL="0" lvl="0" indent="0" algn="just">
              <a:buNone/>
            </a:pPr>
            <a:r>
              <a:rPr lang="el-GR" sz="1500" dirty="0"/>
              <a:t>Τα παιδιά παρατηρούν μια μεγάλη εικόνα που δείχνει τη Γη σε κλίση 23,5° και τον Ήλιο κοντά της. Πάνω στη Γη υπάρχουν τρεις </a:t>
            </a:r>
            <a:r>
              <a:rPr lang="el-GR" sz="1500" dirty="0" err="1"/>
              <a:t>σηματοδοτημένες</a:t>
            </a:r>
            <a:r>
              <a:rPr lang="el-GR" sz="1500" dirty="0"/>
              <a:t> θέσεις:</a:t>
            </a:r>
          </a:p>
          <a:p>
            <a:pPr marL="0" lvl="0" indent="0" algn="just">
              <a:buNone/>
            </a:pPr>
            <a:r>
              <a:rPr lang="el-GR" sz="1500" dirty="0"/>
              <a:t>o Βόρειο ημισφαίριο (Ελλάδα)</a:t>
            </a:r>
          </a:p>
          <a:p>
            <a:pPr marL="0" lvl="0" indent="0" algn="just">
              <a:buNone/>
            </a:pPr>
            <a:r>
              <a:rPr lang="el-GR" sz="1500" dirty="0"/>
              <a:t>o Νότιο ημισφαίριο (Αυστραλία)</a:t>
            </a:r>
          </a:p>
          <a:p>
            <a:pPr marL="0" lvl="0" indent="0" algn="just">
              <a:buNone/>
            </a:pPr>
            <a:r>
              <a:rPr lang="el-GR" sz="1500" dirty="0"/>
              <a:t>o Ισημερινός (Κένυα ή Ισημερινός)</a:t>
            </a:r>
          </a:p>
          <a:p>
            <a:pPr marL="0" lvl="0" indent="0" algn="just">
              <a:buNone/>
            </a:pPr>
            <a:r>
              <a:rPr lang="el-GR" sz="1500" dirty="0"/>
              <a:t>Στη συνέχεια τους διανέμονται 3 κάρτες όπου απεικονίζονται:</a:t>
            </a:r>
          </a:p>
          <a:p>
            <a:pPr marL="0" lvl="0" indent="0" algn="just">
              <a:buNone/>
            </a:pPr>
            <a:r>
              <a:rPr lang="el-GR" sz="1500" dirty="0"/>
              <a:t>Χιονισμένα Χριστούγεννα (παλτά, χιόνι, τζάκι)</a:t>
            </a:r>
          </a:p>
          <a:p>
            <a:pPr marL="0" lvl="0" indent="0" algn="just">
              <a:buNone/>
            </a:pPr>
            <a:r>
              <a:rPr lang="el-GR" sz="1500" dirty="0"/>
              <a:t> Καλοκαιρινά Χριστούγεννα (μαγιό, παραλία, ήλιος)</a:t>
            </a:r>
          </a:p>
          <a:p>
            <a:pPr marL="0" lvl="0" indent="0" algn="just">
              <a:buNone/>
            </a:pPr>
            <a:r>
              <a:rPr lang="el-GR" sz="1500" dirty="0"/>
              <a:t>Ζεστά Χριστούγεννα στον Ισημερινό (ήλιος, φορέματα, φύση</a:t>
            </a:r>
          </a:p>
          <a:p>
            <a:pPr marL="0" lvl="0" indent="0" algn="just">
              <a:buNone/>
            </a:pPr>
            <a:r>
              <a:rPr lang="el-GR" sz="1500" dirty="0"/>
              <a:t>Τα παιδιά καλούνται να τοποθετήσουν τις εικόνες στις σωστές θέσεις επάνω στη Γη, εξηγώντας με απλά λόγια γιατί (καθοδηγούμενη σκέψη).</a:t>
            </a:r>
          </a:p>
          <a:p>
            <a:pPr lvl="0"/>
            <a:endParaRPr lang="el-G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Θέση περιεχομένου 2">
            <a:extLst>
              <a:ext uri="{FF2B5EF4-FFF2-40B4-BE49-F238E27FC236}">
                <a16:creationId xmlns:a16="http://schemas.microsoft.com/office/drawing/2014/main" id="{04D8E039-E4E2-AA1E-9460-499EB4026045}"/>
              </a:ext>
            </a:extLst>
          </p:cNvPr>
          <p:cNvSpPr txBox="1">
            <a:spLocks noGrp="1"/>
          </p:cNvSpPr>
          <p:nvPr>
            <p:ph idx="1"/>
          </p:nvPr>
        </p:nvSpPr>
        <p:spPr>
          <a:xfrm>
            <a:off x="4377447" y="116732"/>
            <a:ext cx="7704306" cy="6439711"/>
          </a:xfrm>
        </p:spPr>
        <p:txBody>
          <a:bodyPr anchor="ctr">
            <a:normAutofit fontScale="92500" lnSpcReduction="20000"/>
          </a:bodyPr>
          <a:lstStyle/>
          <a:p>
            <a:pPr marL="0" lvl="0" indent="0">
              <a:buNone/>
            </a:pPr>
            <a:endParaRPr lang="el-GR" sz="1400" dirty="0"/>
          </a:p>
          <a:p>
            <a:pPr algn="just"/>
            <a:r>
              <a:rPr lang="el-GR" sz="2200" dirty="0"/>
              <a:t>ΑΞΙΟΛΟΓΙΚΟ ΕΡΓΑΛΕΙΟ:</a:t>
            </a:r>
          </a:p>
          <a:p>
            <a:pPr marL="0" lvl="0" indent="0" algn="just">
              <a:buNone/>
            </a:pPr>
            <a:r>
              <a:rPr lang="el-GR" sz="2200" dirty="0"/>
              <a:t> Παρατήρηση, Ερωτήσεις κατανόησης, Εμπλοκή στη συζήτηση &amp; σωστή αντιστοίχιση</a:t>
            </a:r>
          </a:p>
          <a:p>
            <a:pPr algn="just"/>
            <a:r>
              <a:rPr lang="el-GR" sz="2200" dirty="0"/>
              <a:t>ΑΞΙΟΛΟΓΗΣΗ ΩΣ ΠΡΟΣ ΤΟ ΠΕΡΙΕΧΟΜΕΝΟ:</a:t>
            </a:r>
          </a:p>
          <a:p>
            <a:pPr marL="0" lvl="0" indent="0" algn="just">
              <a:buNone/>
            </a:pPr>
            <a:r>
              <a:rPr lang="el-GR" sz="2200" dirty="0"/>
              <a:t> Τα παιδιά κατανοούν τη βασική αιτία των εποχών (κλίση Γης + ήλιος) και να αντιλαμβάνονται τη διαφορετικότητα μεταξύ των ημισφαιρίων</a:t>
            </a:r>
          </a:p>
          <a:p>
            <a:pPr algn="just"/>
            <a:r>
              <a:rPr lang="el-GR" sz="2200" dirty="0"/>
              <a:t>ΑΞΙΟΛΟΓΗΣΗ ΩΣ ΠΡΟΣ ΤΗ ΝΗΠΙΑΓΩΓΟ:</a:t>
            </a:r>
          </a:p>
          <a:p>
            <a:pPr marL="0" lvl="0" indent="0" algn="just">
              <a:buNone/>
            </a:pPr>
            <a:r>
              <a:rPr lang="el-GR" sz="2200" dirty="0"/>
              <a:t> Διατήρησε ζωντανό το ενδιαφέρον; Έκανε επαρκείς </a:t>
            </a:r>
            <a:r>
              <a:rPr lang="el-GR" sz="2200" dirty="0" err="1"/>
              <a:t>ερωτήσεις;Προσαρμόστηκε</a:t>
            </a:r>
            <a:r>
              <a:rPr lang="el-GR" sz="2200" dirty="0"/>
              <a:t> στις ανάγκες των παιδιών;</a:t>
            </a:r>
          </a:p>
          <a:p>
            <a:pPr algn="just"/>
            <a:r>
              <a:rPr lang="el-GR" sz="2200" dirty="0"/>
              <a:t>ΑΞΙΟΛΟΓΗΣΗ ΩΣ ΠΡΟΣ ΤΑ ΠΑΙΔΙΑ :</a:t>
            </a:r>
          </a:p>
          <a:p>
            <a:pPr marL="0" lvl="0" indent="0" algn="just">
              <a:buNone/>
            </a:pPr>
            <a:r>
              <a:rPr lang="el-GR" sz="2200" dirty="0"/>
              <a:t>Ανταποκρίθηκαν στη δραστηριότητα;</a:t>
            </a:r>
          </a:p>
          <a:p>
            <a:pPr marL="0" lvl="0" indent="0" algn="just">
              <a:buNone/>
            </a:pPr>
            <a:r>
              <a:rPr lang="el-GR" sz="2200" dirty="0"/>
              <a:t>Έδειξαν ενδιαφέρον;</a:t>
            </a:r>
          </a:p>
          <a:p>
            <a:pPr marL="0" lvl="0" indent="0" algn="just">
              <a:buNone/>
            </a:pPr>
            <a:r>
              <a:rPr lang="el-GR" sz="2200" dirty="0"/>
              <a:t>Έκαναν σωστές συνδέσεις εικόνας – γεωγραφικής θέσης;</a:t>
            </a:r>
          </a:p>
          <a:p>
            <a:pPr algn="just"/>
            <a:r>
              <a:rPr lang="el-GR" sz="2200" dirty="0"/>
              <a:t>ΥΛΙΚΑ:</a:t>
            </a:r>
          </a:p>
          <a:p>
            <a:pPr marL="0" indent="0" algn="just">
              <a:buNone/>
            </a:pPr>
            <a:r>
              <a:rPr lang="el-GR" sz="2200" dirty="0"/>
              <a:t> Εκτυπωμένη εικόνα της Γης με τον Ήλιο και τις 3 θέσεις, 3 εικόνες Χριστουγέννων (χιόνι, παραλία, ζέστη), βίντεο εποχών (προεπιλεγμένο), πίνακας ή χαρτόνι για την αντιστοίχιση</a:t>
            </a:r>
          </a:p>
          <a:p>
            <a:pPr algn="just"/>
            <a:r>
              <a:rPr lang="el-GR" sz="2200" dirty="0"/>
              <a:t>ΔΙΑΡΚΕΙΑ ΥΛΟΠΟΙΗΣΗΣ: </a:t>
            </a:r>
          </a:p>
          <a:p>
            <a:pPr marL="0" indent="0" algn="just">
              <a:buNone/>
            </a:pPr>
            <a:r>
              <a:rPr lang="el-GR" sz="2200" dirty="0"/>
              <a:t>35 λεπτά</a:t>
            </a:r>
          </a:p>
          <a:p>
            <a:pPr lvl="0"/>
            <a:endParaRPr lang="el-GR" sz="1800" dirty="0"/>
          </a:p>
          <a:p>
            <a:pPr lvl="0"/>
            <a:endParaRPr lang="el-GR" sz="1800" dirty="0"/>
          </a:p>
          <a:p>
            <a:pPr lvl="0"/>
            <a:endParaRPr lang="el-G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Θέση περιεχομένου 4" descr="Εικόνα που περιέχει χριστουγεννιάτικο δέντρο, κείμενο, δέντρο, άτομο&#10;&#10;Το περιεχόμενο που δημιουργείται από τεχνολογία AI ενδέχεται να είναι εσφαλμένο.">
            <a:extLst>
              <a:ext uri="{FF2B5EF4-FFF2-40B4-BE49-F238E27FC236}">
                <a16:creationId xmlns:a16="http://schemas.microsoft.com/office/drawing/2014/main" id="{A91FC071-BC60-BCA2-9B1B-DE81B65D63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61"/>
          <a:stretch>
            <a:fillRect/>
          </a:stretch>
        </p:blipFill>
        <p:spPr>
          <a:xfrm>
            <a:off x="20" y="1282"/>
            <a:ext cx="12191980" cy="6856718"/>
          </a:xfrm>
          <a:prstGeom prst="rect">
            <a:avLst/>
          </a:prstGeom>
        </p:spPr>
      </p:pic>
    </p:spTree>
    <p:extLst>
      <p:ext uri="{BB962C8B-B14F-4D97-AF65-F5344CB8AC3E}">
        <p14:creationId xmlns:p14="http://schemas.microsoft.com/office/powerpoint/2010/main" val="117261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0999A0AA-9CE1-E514-534F-3A5E9E66A64B}"/>
              </a:ext>
            </a:extLst>
          </p:cNvPr>
          <p:cNvSpPr txBox="1">
            <a:spLocks noGrp="1"/>
          </p:cNvSpPr>
          <p:nvPr>
            <p:ph type="title"/>
          </p:nvPr>
        </p:nvSpPr>
        <p:spPr>
          <a:xfrm>
            <a:off x="466722" y="586855"/>
            <a:ext cx="3201366" cy="3387497"/>
          </a:xfrm>
        </p:spPr>
        <p:txBody>
          <a:bodyPr anchor="b">
            <a:normAutofit/>
          </a:bodyPr>
          <a:lstStyle/>
          <a:p>
            <a:pPr lvl="0" algn="r"/>
            <a:r>
              <a:rPr lang="el-GR" sz="4000" dirty="0">
                <a:solidFill>
                  <a:srgbClr val="FFFFFF"/>
                </a:solidFill>
              </a:rPr>
              <a:t>  5</a:t>
            </a:r>
            <a:r>
              <a:rPr lang="el-GR" sz="4000" baseline="30000" dirty="0">
                <a:solidFill>
                  <a:srgbClr val="FFFFFF"/>
                </a:solidFill>
              </a:rPr>
              <a:t>η</a:t>
            </a:r>
            <a:r>
              <a:rPr lang="el-GR" sz="4000" dirty="0">
                <a:solidFill>
                  <a:srgbClr val="FFFFFF"/>
                </a:solidFill>
              </a:rPr>
              <a:t> . Οι εποχές διαρκούν όλες το ίδιο;</a:t>
            </a:r>
          </a:p>
        </p:txBody>
      </p:sp>
      <p:sp>
        <p:nvSpPr>
          <p:cNvPr id="3" name="Θέση περιεχομένου 2">
            <a:extLst>
              <a:ext uri="{FF2B5EF4-FFF2-40B4-BE49-F238E27FC236}">
                <a16:creationId xmlns:a16="http://schemas.microsoft.com/office/drawing/2014/main" id="{73A31B5E-FD36-5548-0FC0-3F188B0A2DFC}"/>
              </a:ext>
            </a:extLst>
          </p:cNvPr>
          <p:cNvSpPr txBox="1">
            <a:spLocks noGrp="1"/>
          </p:cNvSpPr>
          <p:nvPr>
            <p:ph idx="1"/>
          </p:nvPr>
        </p:nvSpPr>
        <p:spPr>
          <a:xfrm>
            <a:off x="4367695" y="182880"/>
            <a:ext cx="7610945" cy="6563360"/>
          </a:xfrm>
        </p:spPr>
        <p:txBody>
          <a:bodyPr anchor="ctr">
            <a:normAutofit fontScale="92500" lnSpcReduction="20000"/>
          </a:bodyPr>
          <a:lstStyle/>
          <a:p>
            <a:pPr marL="0" lvl="0" indent="0" algn="ctr">
              <a:buNone/>
            </a:pPr>
            <a:r>
              <a:rPr lang="el-GR" sz="2000" b="1" dirty="0"/>
              <a:t>ΤΙΤΛΟΣ:  Το ρολόι των εποχών</a:t>
            </a:r>
          </a:p>
          <a:p>
            <a:pPr lvl="0" algn="just"/>
            <a:r>
              <a:rPr lang="el-GR" sz="2000" dirty="0"/>
              <a:t>ΘΕΜΑΤΙΚΟ ΠΕΔΙΟ: Παιδί και φυσικές επιστήμες </a:t>
            </a:r>
          </a:p>
          <a:p>
            <a:pPr lvl="0" algn="just"/>
            <a:r>
              <a:rPr lang="el-GR" sz="2000" dirty="0"/>
              <a:t>ΘΕΜΑΤΙΚΗ ΕΝΟΤΗΤΑ: Γη – πλανητικό σύστημα και διάστημα </a:t>
            </a:r>
          </a:p>
          <a:p>
            <a:pPr lvl="0" algn="just"/>
            <a:r>
              <a:rPr lang="el-GR" sz="2000" dirty="0"/>
              <a:t>ΘΕΜΑΤΙΚΗ ΥΠΟΕΝΟΤΗΤΑ: Καιρικά φαινόμενα</a:t>
            </a:r>
          </a:p>
          <a:p>
            <a:pPr lvl="0" algn="just"/>
            <a:r>
              <a:rPr lang="el-GR" sz="2000" dirty="0"/>
              <a:t>ΔΙΑΘΕΜΑΤΙΚΑ ΕΜΠΛΕΚΕΤΑΙ: Γλώσσα</a:t>
            </a:r>
          </a:p>
          <a:p>
            <a:pPr marL="0" lvl="0" indent="0" algn="just">
              <a:buNone/>
            </a:pPr>
            <a:r>
              <a:rPr lang="el-GR" sz="2000" dirty="0"/>
              <a:t>ΣΤΟΧΟΙ: </a:t>
            </a:r>
          </a:p>
          <a:p>
            <a:pPr algn="just"/>
            <a:r>
              <a:rPr lang="el-GR" sz="2000" dirty="0"/>
              <a:t>Να διακρίνουν τα καιρικά φαινόμενα και να εντοπίζουν σημαντικά χαρακτηριστικά των μετεωρολογικών παρατηρήσεων.</a:t>
            </a:r>
          </a:p>
          <a:p>
            <a:pPr marL="0" indent="0" algn="just">
              <a:buNone/>
            </a:pPr>
            <a:r>
              <a:rPr lang="el-GR" sz="2000" dirty="0"/>
              <a:t>ΠΕΡΙΓΡΑΦΗ ΔΡΑΣΤΗΡΙΟΤΗΤΑΣ:</a:t>
            </a:r>
          </a:p>
          <a:p>
            <a:pPr algn="just"/>
            <a:r>
              <a:rPr lang="el-GR" sz="2000" dirty="0"/>
              <a:t>Κατασκευή του “Ρολογιού των Εποχών”:</a:t>
            </a:r>
          </a:p>
          <a:p>
            <a:pPr marL="0" indent="0" algn="just">
              <a:buNone/>
            </a:pPr>
            <a:r>
              <a:rPr lang="el-GR" sz="2000" dirty="0"/>
              <a:t>  Φτιάχνουμε έναν μεγάλο κύκλο χωρισμένο σε 4 ίσα μέρη. Στη </a:t>
            </a:r>
            <a:r>
              <a:rPr lang="el-GR" sz="2000" dirty="0" err="1"/>
              <a:t>συνεχεια</a:t>
            </a:r>
            <a:r>
              <a:rPr lang="el-GR" sz="2000" dirty="0"/>
              <a:t>, τοποθετούμε τους μήνες σε κάθε εποχή:</a:t>
            </a:r>
          </a:p>
          <a:p>
            <a:pPr marL="0" indent="0" algn="just">
              <a:buNone/>
            </a:pPr>
            <a:r>
              <a:rPr lang="el-GR" sz="2000" dirty="0"/>
              <a:t> Χειμώνας: Δεκέμβριος, Ιανουάριος, Φεβρουάριος</a:t>
            </a:r>
          </a:p>
          <a:p>
            <a:pPr marL="0" indent="0" algn="just">
              <a:buNone/>
            </a:pPr>
            <a:r>
              <a:rPr lang="el-GR" sz="2000" dirty="0"/>
              <a:t> Άνοιξη: Μάρτιος, Απρίλιος, Μάιος</a:t>
            </a:r>
          </a:p>
          <a:p>
            <a:pPr marL="0" indent="0" algn="just">
              <a:buNone/>
            </a:pPr>
            <a:r>
              <a:rPr lang="el-GR" sz="2000" dirty="0"/>
              <a:t> Καλοκαίρι: Ιούνιος, Ιούλιος, Αύγουστος</a:t>
            </a:r>
          </a:p>
          <a:p>
            <a:pPr marL="0" indent="0" algn="just">
              <a:buNone/>
            </a:pPr>
            <a:r>
              <a:rPr lang="el-GR" sz="2000" dirty="0"/>
              <a:t> Φθινόπωρο: Σεπτέμβριος, Οκτώβριος, Νοέμβριος</a:t>
            </a:r>
          </a:p>
          <a:p>
            <a:pPr marL="0" indent="0" algn="just">
              <a:buNone/>
            </a:pPr>
            <a:r>
              <a:rPr lang="el-GR" sz="2000" dirty="0"/>
              <a:t>Προσθέτουμε εικόνες καιρικών φαινομένων σε κάθε τμήμα ανάλογα με την εποχή.</a:t>
            </a:r>
          </a:p>
          <a:p>
            <a:pPr marL="0" indent="0" algn="just">
              <a:buNone/>
            </a:pPr>
            <a:r>
              <a:rPr lang="el-GR" sz="2000" dirty="0"/>
              <a:t>Ένα παιδί γυρίζει το βελάκι και «πέφτει» σε μία εποχή. Λέει ποιοι μήνες ανήκουν σε αυτή την εποχή και περιγράφει τι καιρό κάνει τότε (π.χ. ζέστη, ήλιος, βροχές, χιόνια).Τα υπόλοιπα παιδιά προσθέτουν ιδέες.</a:t>
            </a:r>
          </a:p>
          <a:p>
            <a:endParaRPr lang="el-GR"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Θέση περιεχομένου 2">
            <a:extLst>
              <a:ext uri="{FF2B5EF4-FFF2-40B4-BE49-F238E27FC236}">
                <a16:creationId xmlns:a16="http://schemas.microsoft.com/office/drawing/2014/main" id="{0AD36FD6-2C48-3A80-8653-0200A8FC6642}"/>
              </a:ext>
            </a:extLst>
          </p:cNvPr>
          <p:cNvSpPr txBox="1">
            <a:spLocks noGrp="1"/>
          </p:cNvSpPr>
          <p:nvPr>
            <p:ph idx="1"/>
          </p:nvPr>
        </p:nvSpPr>
        <p:spPr>
          <a:xfrm>
            <a:off x="4810259" y="649480"/>
            <a:ext cx="6555347" cy="5546047"/>
          </a:xfrm>
        </p:spPr>
        <p:txBody>
          <a:bodyPr anchor="ctr">
            <a:noAutofit/>
          </a:bodyPr>
          <a:lstStyle/>
          <a:p>
            <a:pPr lvl="0" algn="just"/>
            <a:r>
              <a:rPr lang="el-GR" sz="1800" dirty="0"/>
              <a:t>ΑΞΙΟΛΟΓΙΚΟ ΕΡΓΑΛΕΙΟ:</a:t>
            </a:r>
          </a:p>
          <a:p>
            <a:pPr marL="0" lvl="0" indent="0" algn="just">
              <a:buNone/>
            </a:pPr>
            <a:r>
              <a:rPr lang="el-GR" sz="1800" dirty="0"/>
              <a:t> Επανάληψη</a:t>
            </a:r>
          </a:p>
          <a:p>
            <a:pPr lvl="0" algn="just"/>
            <a:r>
              <a:rPr lang="el-GR" sz="1800" dirty="0"/>
              <a:t>ΑΞΙΟΛΟΓΗΣΗ ΩΣ ΠΡΟΣ ΤΟ ΠΕΡΙΕΧΟΜΕΝΟ:</a:t>
            </a:r>
          </a:p>
          <a:p>
            <a:pPr marL="0" lvl="0" indent="0" algn="just">
              <a:buNone/>
            </a:pPr>
            <a:r>
              <a:rPr lang="el-GR" sz="1800" dirty="0"/>
              <a:t>Είχε μεγάλο βαθμό δυσκολίας;</a:t>
            </a:r>
          </a:p>
          <a:p>
            <a:pPr lvl="0" algn="just"/>
            <a:r>
              <a:rPr lang="el-GR" sz="1800" dirty="0"/>
              <a:t>ΑΞΙΟΛΟΓΗΣΗ ΩΣ ΠΡΟΣ ΤΟ/ΤΗ ΝΗΠΙΑΓΩΓΟ:</a:t>
            </a:r>
          </a:p>
          <a:p>
            <a:pPr marL="0" lvl="0" indent="0" algn="just">
              <a:buNone/>
            </a:pPr>
            <a:r>
              <a:rPr lang="el-GR" sz="1800" dirty="0"/>
              <a:t>Μπόρεσε να αξιοποιήσει το περιεχόμενο με τρόπο παιγνιώδη και διαθεματικό; </a:t>
            </a:r>
          </a:p>
          <a:p>
            <a:pPr lvl="0" algn="just"/>
            <a:r>
              <a:rPr lang="el-GR" sz="1800" dirty="0"/>
              <a:t>ΑΞΙΟΛΟΓΗΣΗ ΩΣ ΠΡΟΣ ΤΑ ΠΑΙΔΙΑ:</a:t>
            </a:r>
          </a:p>
          <a:p>
            <a:pPr marL="0" lvl="0" indent="0" algn="just">
              <a:buNone/>
            </a:pPr>
            <a:r>
              <a:rPr lang="el-GR" sz="1800" dirty="0"/>
              <a:t>Τα παιδιά κατανόησαν ότι όλες οι εποχές διαρκούν το ίδιο; Μπορούν να ονομάσουν τους μήνες που αντιστοιχούν σε κάθε εποχή;</a:t>
            </a:r>
          </a:p>
          <a:p>
            <a:pPr lvl="0" algn="just"/>
            <a:r>
              <a:rPr lang="el-GR" sz="1800" dirty="0"/>
              <a:t>ΥΛΙΚΑ:</a:t>
            </a:r>
          </a:p>
          <a:p>
            <a:pPr marL="0" lvl="0" indent="0" algn="just">
              <a:buNone/>
            </a:pPr>
            <a:r>
              <a:rPr lang="el-GR" sz="1800" dirty="0"/>
              <a:t>Μεγάλος κύκλος από χαρτόνι (το "ρολόι των εποχών")</a:t>
            </a:r>
          </a:p>
          <a:p>
            <a:pPr marL="0" lvl="0" indent="0" algn="just">
              <a:buNone/>
            </a:pPr>
            <a:r>
              <a:rPr lang="el-GR" sz="1800" dirty="0"/>
              <a:t>Βελάκι από χαρτόνι με </a:t>
            </a:r>
            <a:r>
              <a:rPr lang="el-GR" sz="1800" dirty="0" err="1"/>
              <a:t>διπλόκαρφο</a:t>
            </a:r>
            <a:endParaRPr lang="el-GR" sz="1800" dirty="0"/>
          </a:p>
          <a:p>
            <a:pPr marL="0" lvl="0" indent="0" algn="just">
              <a:buNone/>
            </a:pPr>
            <a:r>
              <a:rPr lang="el-GR" sz="1800" dirty="0"/>
              <a:t>Εικόνες με καιρικά φαινόμενα (ήλιος, σύννεφα, χιόνι, βροχή, φύλλα)</a:t>
            </a:r>
          </a:p>
          <a:p>
            <a:pPr marL="0" lvl="0" indent="0" algn="just">
              <a:buNone/>
            </a:pPr>
            <a:r>
              <a:rPr lang="el-GR" sz="1800" dirty="0"/>
              <a:t>Καρτέλες με ονόματα μηνών</a:t>
            </a:r>
          </a:p>
          <a:p>
            <a:pPr lvl="0" algn="just"/>
            <a:r>
              <a:rPr lang="el-GR" sz="1800" dirty="0"/>
              <a:t>ΔΙΑΡΚΕΙΑ ΥΛΟΠΟΙΗΣΗΣ:</a:t>
            </a:r>
          </a:p>
          <a:p>
            <a:pPr marL="0" lvl="0" indent="0" algn="just">
              <a:buNone/>
            </a:pPr>
            <a:r>
              <a:rPr lang="el-GR" sz="1800" dirty="0"/>
              <a:t>25-30 λεπτά</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Εικόνα 1">
            <a:extLst>
              <a:ext uri="{FF2B5EF4-FFF2-40B4-BE49-F238E27FC236}">
                <a16:creationId xmlns:a16="http://schemas.microsoft.com/office/drawing/2014/main" id="{1DFE6759-A648-6CDD-C946-D8BEAA0B1C16}"/>
              </a:ext>
            </a:extLst>
          </p:cNvPr>
          <p:cNvPicPr>
            <a:picLocks noChangeAspect="1"/>
          </p:cNvPicPr>
          <p:nvPr/>
        </p:nvPicPr>
        <p:blipFill>
          <a:blip r:embed="rId2"/>
          <a:stretch>
            <a:fillRect/>
          </a:stretch>
        </p:blipFill>
        <p:spPr>
          <a:xfrm>
            <a:off x="8216068" y="699393"/>
            <a:ext cx="2444708" cy="2444708"/>
          </a:xfrm>
          <a:prstGeom prst="rect">
            <a:avLst/>
          </a:prstGeom>
        </p:spPr>
      </p:pic>
      <p:pic>
        <p:nvPicPr>
          <p:cNvPr id="3" name="Εικόνα 2">
            <a:extLst>
              <a:ext uri="{FF2B5EF4-FFF2-40B4-BE49-F238E27FC236}">
                <a16:creationId xmlns:a16="http://schemas.microsoft.com/office/drawing/2014/main" id="{4159C3C2-FFB4-6E2B-7D30-DE3C133BFD32}"/>
              </a:ext>
            </a:extLst>
          </p:cNvPr>
          <p:cNvPicPr>
            <a:picLocks noChangeAspect="1"/>
          </p:cNvPicPr>
          <p:nvPr/>
        </p:nvPicPr>
        <p:blipFill>
          <a:blip r:embed="rId3"/>
          <a:stretch>
            <a:fillRect/>
          </a:stretch>
        </p:blipFill>
        <p:spPr>
          <a:xfrm>
            <a:off x="8291760" y="3828859"/>
            <a:ext cx="2444708" cy="2444708"/>
          </a:xfrm>
          <a:prstGeom prst="rect">
            <a:avLst/>
          </a:prstGeom>
        </p:spPr>
      </p:pic>
      <p:pic>
        <p:nvPicPr>
          <p:cNvPr id="4" name="Εικόνα 3">
            <a:extLst>
              <a:ext uri="{FF2B5EF4-FFF2-40B4-BE49-F238E27FC236}">
                <a16:creationId xmlns:a16="http://schemas.microsoft.com/office/drawing/2014/main" id="{2DF3F3A4-FB94-E4E4-AB9B-C4565AA96523}"/>
              </a:ext>
            </a:extLst>
          </p:cNvPr>
          <p:cNvPicPr>
            <a:picLocks noChangeAspect="1"/>
          </p:cNvPicPr>
          <p:nvPr/>
        </p:nvPicPr>
        <p:blipFill>
          <a:blip r:embed="rId4"/>
          <a:stretch>
            <a:fillRect/>
          </a:stretch>
        </p:blipFill>
        <p:spPr>
          <a:xfrm>
            <a:off x="4216742" y="236057"/>
            <a:ext cx="2054530" cy="2908044"/>
          </a:xfrm>
          <a:prstGeom prst="rect">
            <a:avLst/>
          </a:prstGeom>
        </p:spPr>
      </p:pic>
      <p:pic>
        <p:nvPicPr>
          <p:cNvPr id="5" name="Εικόνα 4">
            <a:extLst>
              <a:ext uri="{FF2B5EF4-FFF2-40B4-BE49-F238E27FC236}">
                <a16:creationId xmlns:a16="http://schemas.microsoft.com/office/drawing/2014/main" id="{386FC3D9-B800-6F4C-337F-B1BDE281F0FC}"/>
              </a:ext>
            </a:extLst>
          </p:cNvPr>
          <p:cNvPicPr>
            <a:picLocks noChangeAspect="1"/>
          </p:cNvPicPr>
          <p:nvPr/>
        </p:nvPicPr>
        <p:blipFill>
          <a:blip r:embed="rId5"/>
          <a:stretch>
            <a:fillRect/>
          </a:stretch>
        </p:blipFill>
        <p:spPr>
          <a:xfrm>
            <a:off x="4235032" y="2756793"/>
            <a:ext cx="2017951" cy="2847079"/>
          </a:xfrm>
          <a:prstGeom prst="rect">
            <a:avLst/>
          </a:prstGeom>
        </p:spPr>
      </p:pic>
      <p:pic>
        <p:nvPicPr>
          <p:cNvPr id="6" name="Εικόνα 5">
            <a:extLst>
              <a:ext uri="{FF2B5EF4-FFF2-40B4-BE49-F238E27FC236}">
                <a16:creationId xmlns:a16="http://schemas.microsoft.com/office/drawing/2014/main" id="{F6B546B2-D3D4-F70E-8527-82E0B9A5CA6E}"/>
              </a:ext>
            </a:extLst>
          </p:cNvPr>
          <p:cNvPicPr>
            <a:picLocks noChangeAspect="1"/>
          </p:cNvPicPr>
          <p:nvPr/>
        </p:nvPicPr>
        <p:blipFill>
          <a:blip r:embed="rId6"/>
          <a:stretch>
            <a:fillRect/>
          </a:stretch>
        </p:blipFill>
        <p:spPr>
          <a:xfrm>
            <a:off x="4235032" y="5311448"/>
            <a:ext cx="2036240" cy="1042506"/>
          </a:xfrm>
          <a:prstGeom prst="rect">
            <a:avLst/>
          </a:prstGeom>
        </p:spPr>
      </p:pic>
    </p:spTree>
    <p:extLst>
      <p:ext uri="{BB962C8B-B14F-4D97-AF65-F5344CB8AC3E}">
        <p14:creationId xmlns:p14="http://schemas.microsoft.com/office/powerpoint/2010/main" val="153269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BC74A7-2652-F336-987B-BB0420D1A75C}"/>
              </a:ext>
            </a:extLst>
          </p:cNvPr>
          <p:cNvSpPr>
            <a:spLocks noGrp="1"/>
          </p:cNvSpPr>
          <p:nvPr>
            <p:ph type="title"/>
          </p:nvPr>
        </p:nvSpPr>
        <p:spPr>
          <a:xfrm>
            <a:off x="666480" y="488949"/>
            <a:ext cx="10515600" cy="558799"/>
          </a:xfrm>
        </p:spPr>
        <p:txBody>
          <a:bodyPr>
            <a:normAutofit fontScale="90000"/>
          </a:bodyPr>
          <a:lstStyle/>
          <a:p>
            <a:r>
              <a:rPr lang="el-GR" dirty="0"/>
              <a:t>6</a:t>
            </a:r>
            <a:r>
              <a:rPr lang="el-GR" baseline="30000" dirty="0"/>
              <a:t>η</a:t>
            </a:r>
            <a:r>
              <a:rPr lang="el-GR" dirty="0"/>
              <a:t> .ΔΡΑΣΤΗΡΙΟΤΗΤΑ ΟΛΟΚΛΗΡΩΣΗΣ</a:t>
            </a:r>
          </a:p>
        </p:txBody>
      </p:sp>
      <p:sp>
        <p:nvSpPr>
          <p:cNvPr id="5" name="Θέση κειμένου 4">
            <a:extLst>
              <a:ext uri="{FF2B5EF4-FFF2-40B4-BE49-F238E27FC236}">
                <a16:creationId xmlns:a16="http://schemas.microsoft.com/office/drawing/2014/main" id="{2203E413-9C65-316C-8278-04B3F45B50FC}"/>
              </a:ext>
            </a:extLst>
          </p:cNvPr>
          <p:cNvSpPr>
            <a:spLocks noGrp="1"/>
          </p:cNvSpPr>
          <p:nvPr>
            <p:ph type="body" idx="1"/>
          </p:nvPr>
        </p:nvSpPr>
        <p:spPr>
          <a:xfrm>
            <a:off x="666480" y="1215957"/>
            <a:ext cx="10515600" cy="1001949"/>
          </a:xfrm>
        </p:spPr>
        <p:txBody>
          <a:bodyPr>
            <a:normAutofit fontScale="70000" lnSpcReduction="20000"/>
          </a:bodyPr>
          <a:lstStyle/>
          <a:p>
            <a:pPr algn="ctr"/>
            <a:r>
              <a:rPr lang="el-GR" sz="3000" b="1" dirty="0">
                <a:solidFill>
                  <a:schemeClr val="tx1"/>
                </a:solidFill>
              </a:rPr>
              <a:t>ΤΙΤΛΟΣ : « Το Ρολόι που Μετρούσε Εποχές »</a:t>
            </a:r>
          </a:p>
          <a:p>
            <a:pPr algn="ctr"/>
            <a:endParaRPr lang="el-GR" sz="3000" dirty="0">
              <a:solidFill>
                <a:schemeClr val="tx1"/>
              </a:solidFill>
            </a:endParaRPr>
          </a:p>
          <a:p>
            <a:pPr algn="ctr"/>
            <a:r>
              <a:rPr lang="el-GR" dirty="0"/>
              <a:t> Προετοιμασία – Ρόλοι</a:t>
            </a:r>
          </a:p>
        </p:txBody>
      </p:sp>
      <p:graphicFrame>
        <p:nvGraphicFramePr>
          <p:cNvPr id="6" name="Πίνακας 5">
            <a:extLst>
              <a:ext uri="{FF2B5EF4-FFF2-40B4-BE49-F238E27FC236}">
                <a16:creationId xmlns:a16="http://schemas.microsoft.com/office/drawing/2014/main" id="{AF375C40-0F94-B76D-3CA4-7FF806A76AB1}"/>
              </a:ext>
            </a:extLst>
          </p:cNvPr>
          <p:cNvGraphicFramePr>
            <a:graphicFrameLocks noGrp="1"/>
          </p:cNvGraphicFramePr>
          <p:nvPr>
            <p:extLst>
              <p:ext uri="{D42A27DB-BD31-4B8C-83A1-F6EECF244321}">
                <p14:modId xmlns:p14="http://schemas.microsoft.com/office/powerpoint/2010/main" val="229763706"/>
              </p:ext>
            </p:extLst>
          </p:nvPr>
        </p:nvGraphicFramePr>
        <p:xfrm>
          <a:off x="1360792" y="2305274"/>
          <a:ext cx="7483725" cy="2123440"/>
        </p:xfrm>
        <a:graphic>
          <a:graphicData uri="http://schemas.openxmlformats.org/drawingml/2006/table">
            <a:tbl>
              <a:tblPr firstRow="1" bandRow="1">
                <a:tableStyleId>{5C22544A-7EE6-4342-B048-85BDC9FD1C3A}</a:tableStyleId>
              </a:tblPr>
              <a:tblGrid>
                <a:gridCol w="3422968">
                  <a:extLst>
                    <a:ext uri="{9D8B030D-6E8A-4147-A177-3AD203B41FA5}">
                      <a16:colId xmlns:a16="http://schemas.microsoft.com/office/drawing/2014/main" val="90714837"/>
                    </a:ext>
                  </a:extLst>
                </a:gridCol>
                <a:gridCol w="4060757">
                  <a:extLst>
                    <a:ext uri="{9D8B030D-6E8A-4147-A177-3AD203B41FA5}">
                      <a16:colId xmlns:a16="http://schemas.microsoft.com/office/drawing/2014/main" val="380533267"/>
                    </a:ext>
                  </a:extLst>
                </a:gridCol>
              </a:tblGrid>
              <a:tr h="370840">
                <a:tc>
                  <a:txBody>
                    <a:bodyPr/>
                    <a:lstStyle/>
                    <a:p>
                      <a:r>
                        <a:rPr lang="el-GR" dirty="0"/>
                        <a:t>ΡΟΛΟΣ</a:t>
                      </a:r>
                    </a:p>
                  </a:txBody>
                  <a:tcPr/>
                </a:tc>
                <a:tc>
                  <a:txBody>
                    <a:bodyPr/>
                    <a:lstStyle/>
                    <a:p>
                      <a:r>
                        <a:rPr lang="el-GR" dirty="0"/>
                        <a:t>ΠΟΙΟΙ ΠΑΙΖΟΥΝ</a:t>
                      </a:r>
                    </a:p>
                  </a:txBody>
                  <a:tcPr/>
                </a:tc>
                <a:extLst>
                  <a:ext uri="{0D108BD9-81ED-4DB2-BD59-A6C34878D82A}">
                    <a16:rowId xmlns:a16="http://schemas.microsoft.com/office/drawing/2014/main" val="948142920"/>
                  </a:ext>
                </a:extLst>
              </a:tr>
              <a:tr h="370840">
                <a:tc>
                  <a:txBody>
                    <a:bodyPr/>
                    <a:lstStyle/>
                    <a:p>
                      <a:r>
                        <a:rPr lang="el-GR" dirty="0"/>
                        <a:t>ΑΦΗΓΗΤΡΙΑ/ ΑΦΗΓΗΤΗΣ</a:t>
                      </a:r>
                    </a:p>
                  </a:txBody>
                  <a:tcPr/>
                </a:tc>
                <a:tc>
                  <a:txBody>
                    <a:bodyPr/>
                    <a:lstStyle/>
                    <a:p>
                      <a:r>
                        <a:rPr lang="el-GR" dirty="0"/>
                        <a:t>Ο/Η ΝΗΠΙΑΓΩΓΟΣ</a:t>
                      </a:r>
                    </a:p>
                  </a:txBody>
                  <a:tcPr/>
                </a:tc>
                <a:extLst>
                  <a:ext uri="{0D108BD9-81ED-4DB2-BD59-A6C34878D82A}">
                    <a16:rowId xmlns:a16="http://schemas.microsoft.com/office/drawing/2014/main" val="3519190391"/>
                  </a:ext>
                </a:extLst>
              </a:tr>
              <a:tr h="370840">
                <a:tc>
                  <a:txBody>
                    <a:bodyPr/>
                    <a:lstStyle/>
                    <a:p>
                      <a:r>
                        <a:rPr lang="el-GR" dirty="0"/>
                        <a:t>ΤΟ ΠΑΙΔΙ ΠΟΥ ΒΡΙΣΚΕΙ ΤΟ ΡΟΛΟΙ</a:t>
                      </a:r>
                    </a:p>
                  </a:txBody>
                  <a:tcPr/>
                </a:tc>
                <a:tc>
                  <a:txBody>
                    <a:bodyPr/>
                    <a:lstStyle/>
                    <a:p>
                      <a:r>
                        <a:rPr lang="el-GR" dirty="0"/>
                        <a:t>1 ΠΑΙΔΙ</a:t>
                      </a:r>
                    </a:p>
                  </a:txBody>
                  <a:tcPr/>
                </a:tc>
                <a:extLst>
                  <a:ext uri="{0D108BD9-81ED-4DB2-BD59-A6C34878D82A}">
                    <a16:rowId xmlns:a16="http://schemas.microsoft.com/office/drawing/2014/main" val="996098581"/>
                  </a:ext>
                </a:extLst>
              </a:tr>
              <a:tr h="370840">
                <a:tc>
                  <a:txBody>
                    <a:bodyPr/>
                    <a:lstStyle/>
                    <a:p>
                      <a:r>
                        <a:rPr lang="el-GR" dirty="0"/>
                        <a:t>ΟΙ 4 ΕΠΟΧΕΣ</a:t>
                      </a:r>
                    </a:p>
                  </a:txBody>
                  <a:tcPr/>
                </a:tc>
                <a:tc>
                  <a:txBody>
                    <a:bodyPr/>
                    <a:lstStyle/>
                    <a:p>
                      <a:r>
                        <a:rPr lang="el-GR" dirty="0"/>
                        <a:t>4 ΒΑΣΙΚΑ ΠΑΙΔΙΑ</a:t>
                      </a:r>
                    </a:p>
                  </a:txBody>
                  <a:tcPr/>
                </a:tc>
                <a:extLst>
                  <a:ext uri="{0D108BD9-81ED-4DB2-BD59-A6C34878D82A}">
                    <a16:rowId xmlns:a16="http://schemas.microsoft.com/office/drawing/2014/main" val="2657236463"/>
                  </a:ext>
                </a:extLst>
              </a:tr>
              <a:tr h="370840">
                <a:tc>
                  <a:txBody>
                    <a:bodyPr/>
                    <a:lstStyle/>
                    <a:p>
                      <a:r>
                        <a:rPr lang="el-GR" dirty="0"/>
                        <a:t>ΤΑ ΥΠΟΛΟΙΠΑ ΠΑΙΔΙΑ</a:t>
                      </a:r>
                    </a:p>
                  </a:txBody>
                  <a:tcPr/>
                </a:tc>
                <a:tc>
                  <a:txBody>
                    <a:bodyPr/>
                    <a:lstStyle/>
                    <a:p>
                      <a:r>
                        <a:rPr lang="el-GR" dirty="0"/>
                        <a:t>ΧΩΡΙΖΟΝΤΑΙ ΣΕ ΟΜΑΔΕΣ ( ΚΑΤΆ ΧΡΩΜΑ ΜΠΛΟΥΖΑΣ)</a:t>
                      </a:r>
                    </a:p>
                  </a:txBody>
                  <a:tcPr/>
                </a:tc>
                <a:extLst>
                  <a:ext uri="{0D108BD9-81ED-4DB2-BD59-A6C34878D82A}">
                    <a16:rowId xmlns:a16="http://schemas.microsoft.com/office/drawing/2014/main" val="3315138207"/>
                  </a:ext>
                </a:extLst>
              </a:tr>
            </a:tbl>
          </a:graphicData>
        </a:graphic>
      </p:graphicFrame>
      <p:sp>
        <p:nvSpPr>
          <p:cNvPr id="10" name="TextBox 9">
            <a:extLst>
              <a:ext uri="{FF2B5EF4-FFF2-40B4-BE49-F238E27FC236}">
                <a16:creationId xmlns:a16="http://schemas.microsoft.com/office/drawing/2014/main" id="{D27F51C3-E32D-8F32-BEAB-7AC50F0D8F34}"/>
              </a:ext>
            </a:extLst>
          </p:cNvPr>
          <p:cNvSpPr txBox="1"/>
          <p:nvPr/>
        </p:nvSpPr>
        <p:spPr>
          <a:xfrm>
            <a:off x="785090" y="4428714"/>
            <a:ext cx="9319492" cy="2308324"/>
          </a:xfrm>
          <a:prstGeom prst="rect">
            <a:avLst/>
          </a:prstGeom>
          <a:noFill/>
        </p:spPr>
        <p:txBody>
          <a:bodyPr wrap="square">
            <a:spAutoFit/>
          </a:bodyPr>
          <a:lstStyle/>
          <a:p>
            <a:r>
              <a:rPr lang="el-GR" dirty="0"/>
              <a:t>⏳ Διάρκεια: 15–20 λεπτά</a:t>
            </a:r>
          </a:p>
          <a:p>
            <a:r>
              <a:rPr lang="el-GR" dirty="0"/>
              <a:t>👨‍👩‍👧‍👦 Συμμετοχή: Με παρουσία γονέων ως κοινό</a:t>
            </a:r>
          </a:p>
          <a:p>
            <a:r>
              <a:rPr lang="el-GR" dirty="0"/>
              <a:t>ΥΛΙΚΑ: Μπλούζες καφέ για το φθινόπωρο, άσπρες μπλούζες για τον χειμώνα, πράσινες για την άνοιξη και γαλάζιες για το καλοκαίρι, Μεγάλο Ρολόι Εποχών,  Πρόσκληση, αφίσα στην είσοδο με τον τίτλο της παράστασης, Λίστα μουσικής (απαλή για Άνοιξη, θαλασσινή για Καλοκαίρι, βροχή για Φθινόπωρο, καμπανούλες για Χειμώνα),</a:t>
            </a:r>
          </a:p>
          <a:p>
            <a:r>
              <a:rPr lang="el-GR" dirty="0"/>
              <a:t>CD </a:t>
            </a:r>
            <a:r>
              <a:rPr lang="el-GR" dirty="0" err="1"/>
              <a:t>player</a:t>
            </a:r>
            <a:r>
              <a:rPr lang="el-GR" dirty="0"/>
              <a:t> ή </a:t>
            </a:r>
            <a:r>
              <a:rPr lang="el-GR" dirty="0" err="1"/>
              <a:t>bluetooth</a:t>
            </a:r>
            <a:r>
              <a:rPr lang="el-GR" dirty="0"/>
              <a:t> ηχείο.</a:t>
            </a:r>
          </a:p>
          <a:p>
            <a:endParaRPr lang="el-GR" dirty="0"/>
          </a:p>
        </p:txBody>
      </p:sp>
    </p:spTree>
    <p:extLst>
      <p:ext uri="{BB962C8B-B14F-4D97-AF65-F5344CB8AC3E}">
        <p14:creationId xmlns:p14="http://schemas.microsoft.com/office/powerpoint/2010/main" val="181614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00BD27-9061-3A33-CE69-5B2854A03B4F}"/>
              </a:ext>
            </a:extLst>
          </p:cNvPr>
          <p:cNvSpPr txBox="1"/>
          <p:nvPr/>
        </p:nvSpPr>
        <p:spPr>
          <a:xfrm>
            <a:off x="138545" y="-82361"/>
            <a:ext cx="12053455" cy="6955750"/>
          </a:xfrm>
          <a:prstGeom prst="rect">
            <a:avLst/>
          </a:prstGeom>
          <a:noFill/>
        </p:spPr>
        <p:txBody>
          <a:bodyPr wrap="square">
            <a:spAutoFit/>
          </a:bodyPr>
          <a:lstStyle/>
          <a:p>
            <a:pPr algn="ctr"/>
            <a:r>
              <a:rPr lang="el-GR" sz="2000" dirty="0">
                <a:solidFill>
                  <a:schemeClr val="accent1">
                    <a:lumMod val="75000"/>
                  </a:schemeClr>
                </a:solidFill>
              </a:rPr>
              <a:t>ΦΑΚΕΛΟΣ ΠΡΟΕΤΟΙΜΑΣΙΑΣ ΤΟΥ ΕΚΠΑΙΔΕΥΤΙΚΟΥ</a:t>
            </a:r>
          </a:p>
          <a:p>
            <a:pPr marL="285750" indent="-285750">
              <a:buFont typeface="Arial" panose="020B0604020202020204" pitchFamily="34" charset="0"/>
              <a:buChar char="•"/>
            </a:pPr>
            <a:r>
              <a:rPr lang="el-GR" sz="1600" dirty="0"/>
              <a:t>ΛΙΝΚ 4 ΕΠΟΧΕΣ ΤΟΥ </a:t>
            </a:r>
            <a:r>
              <a:rPr lang="en-US" sz="1600" dirty="0"/>
              <a:t>VIVALDI</a:t>
            </a:r>
            <a:endParaRPr lang="el-GR" sz="1600" dirty="0"/>
          </a:p>
          <a:p>
            <a:r>
              <a:rPr lang="el-GR" sz="1600" dirty="0">
                <a:hlinkClick r:id="rId2"/>
              </a:rPr>
              <a:t>https://youtu.be/GRxofEmo3HA?feature=shared</a:t>
            </a:r>
            <a:endParaRPr lang="el-GR" sz="1600" dirty="0"/>
          </a:p>
          <a:p>
            <a:pPr marL="285750" indent="-285750">
              <a:buFont typeface="Arial" panose="020B0604020202020204" pitchFamily="34" charset="0"/>
              <a:buChar char="•"/>
            </a:pPr>
            <a:r>
              <a:rPr lang="el-GR" sz="1600" dirty="0"/>
              <a:t>ΛΙΝΚ ΠΛΗΡΟΦΟΡΙΕΣ ΓΙΑ ΤΙΣ ΕΠΟΧΕΣ</a:t>
            </a:r>
          </a:p>
          <a:p>
            <a:r>
              <a:rPr lang="en-US" sz="1600" dirty="0">
                <a:hlinkClick r:id="rId3"/>
              </a:rPr>
              <a:t>https://el.wikipedia.org/wiki/%CE%95%CF%80%CE%BF%CF%87%CE%AD%CF%82</a:t>
            </a:r>
            <a:endParaRPr lang="el-GR" sz="1600" dirty="0"/>
          </a:p>
          <a:p>
            <a:pPr marL="285750" indent="-285750">
              <a:buFont typeface="Arial" panose="020B0604020202020204" pitchFamily="34" charset="0"/>
              <a:buChar char="•"/>
            </a:pPr>
            <a:r>
              <a:rPr lang="el-GR" sz="1600" dirty="0"/>
              <a:t>ΛΙΝΚ ΓΙΑ ΤΑ ΤΡΑΓΟΥΔΙΑ ΤΗΣ 6</a:t>
            </a:r>
            <a:r>
              <a:rPr lang="el-GR" sz="1600" baseline="30000" dirty="0"/>
              <a:t>ης</a:t>
            </a:r>
            <a:r>
              <a:rPr lang="el-GR" sz="1600" dirty="0"/>
              <a:t> ΔΡΑΣΤΗΡΙΟΤΗΤΑΣ</a:t>
            </a:r>
          </a:p>
          <a:p>
            <a:r>
              <a:rPr lang="en-US" sz="1600" dirty="0">
                <a:hlinkClick r:id="rId4"/>
              </a:rPr>
              <a:t>https://youtu.be/n3xnaE-4o7c?feature=shared</a:t>
            </a:r>
            <a:r>
              <a:rPr lang="el-GR" sz="1600" dirty="0"/>
              <a:t> (άνοιξη)</a:t>
            </a:r>
          </a:p>
          <a:p>
            <a:r>
              <a:rPr lang="en-US" sz="1600" dirty="0">
                <a:hlinkClick r:id="rId5"/>
              </a:rPr>
              <a:t>https://youtu.be/B38BqKnfCuI?feature=shared</a:t>
            </a:r>
            <a:r>
              <a:rPr lang="el-GR" sz="1600" dirty="0"/>
              <a:t> ( χειμώνας)</a:t>
            </a:r>
          </a:p>
          <a:p>
            <a:r>
              <a:rPr lang="en-US" sz="1600" dirty="0">
                <a:hlinkClick r:id="rId6"/>
              </a:rPr>
              <a:t>https://youtu.be/Lp6XlsBm_Lw?feature=shared</a:t>
            </a:r>
            <a:r>
              <a:rPr lang="el-GR" sz="1600" dirty="0"/>
              <a:t> ( φθινόπωρο )</a:t>
            </a:r>
          </a:p>
          <a:p>
            <a:r>
              <a:rPr lang="en-US" sz="1600" dirty="0">
                <a:hlinkClick r:id="rId7"/>
              </a:rPr>
              <a:t>https://youtu.be/U6Q7Bkgt8zw?feature=shared</a:t>
            </a:r>
            <a:r>
              <a:rPr lang="el-GR" sz="1600" dirty="0"/>
              <a:t> ( καλοκαίρι)</a:t>
            </a:r>
            <a:endParaRPr lang="en-US" sz="1600" dirty="0"/>
          </a:p>
          <a:p>
            <a:r>
              <a:rPr lang="el-GR" sz="1600" dirty="0"/>
              <a:t>ΒΙΒΛΙΑ:</a:t>
            </a:r>
          </a:p>
          <a:p>
            <a:pPr marL="285750" indent="-285750">
              <a:buFont typeface="Arial" panose="020B0604020202020204" pitchFamily="34" charset="0"/>
              <a:buChar char="•"/>
            </a:pPr>
            <a:r>
              <a:rPr lang="el-GR" sz="1600" dirty="0"/>
              <a:t> ΤΙΤΛΟΣ:Ο μικρός δράκος και οι εποχές</a:t>
            </a:r>
          </a:p>
          <a:p>
            <a:r>
              <a:rPr lang="en-US" sz="1600" dirty="0"/>
              <a:t>       </a:t>
            </a:r>
            <a:r>
              <a:rPr lang="el-GR" sz="1600" dirty="0"/>
              <a:t>ΣΥΓΓΡΑΦΕΑΣ: </a:t>
            </a:r>
            <a:r>
              <a:rPr lang="en-US" sz="1600" dirty="0" err="1"/>
              <a:t>Stepanka</a:t>
            </a:r>
            <a:r>
              <a:rPr lang="en-US" sz="1600" dirty="0"/>
              <a:t> </a:t>
            </a:r>
            <a:r>
              <a:rPr lang="en-US" sz="1600" dirty="0" err="1"/>
              <a:t>Sekaninova</a:t>
            </a:r>
            <a:endParaRPr lang="el-GR" sz="1600" dirty="0"/>
          </a:p>
          <a:p>
            <a:endParaRPr lang="en-US" sz="1600" dirty="0"/>
          </a:p>
          <a:p>
            <a:pPr marL="285750" indent="-285750">
              <a:buFont typeface="Arial" panose="020B0604020202020204" pitchFamily="34" charset="0"/>
              <a:buChar char="•"/>
            </a:pPr>
            <a:r>
              <a:rPr lang="el-GR" sz="1600" dirty="0"/>
              <a:t>ΤΙΤΛΟΣ: Έλα να Μάθουμε για το Φθινόπωρο , Έλα να μάθουμε για τον χειμώνα , Έλα να Μάθουμε για την Άνοιξη , Έλα να Μάθουμε για το Καλοκαίρι</a:t>
            </a:r>
          </a:p>
          <a:p>
            <a:r>
              <a:rPr lang="el-GR" sz="1600" dirty="0"/>
              <a:t>       ΣΥΓΓΡΑΦΕΑΣ: Ρεβέκκα Κατσαντώνη</a:t>
            </a:r>
          </a:p>
          <a:p>
            <a:endParaRPr lang="el-GR" sz="1600" dirty="0"/>
          </a:p>
          <a:p>
            <a:pPr marL="285750" indent="-285750">
              <a:buFont typeface="Arial" panose="020B0604020202020204" pitchFamily="34" charset="0"/>
              <a:buChar char="•"/>
            </a:pPr>
            <a:r>
              <a:rPr lang="el-GR" sz="1600" dirty="0"/>
              <a:t>ΤΙΤΛΟΣ: Τέσσερις εποχές σε μια μέρα</a:t>
            </a:r>
          </a:p>
          <a:p>
            <a:r>
              <a:rPr lang="el-GR" sz="1600" dirty="0"/>
              <a:t>       ΣΥΓΓΡΑΦΕΑΣ:  Καϊμακάμης Νίκος</a:t>
            </a:r>
          </a:p>
          <a:p>
            <a:pPr algn="ctr"/>
            <a:r>
              <a:rPr lang="el-GR" sz="2000" dirty="0">
                <a:solidFill>
                  <a:schemeClr val="accent1">
                    <a:lumMod val="75000"/>
                  </a:schemeClr>
                </a:solidFill>
              </a:rPr>
              <a:t>ΟΜΑΔΑ ΠΑΙΔΙΩΝ:</a:t>
            </a:r>
            <a:r>
              <a:rPr lang="el-GR" sz="2000" dirty="0"/>
              <a:t> </a:t>
            </a:r>
          </a:p>
          <a:p>
            <a:pPr algn="just"/>
            <a:r>
              <a:rPr lang="el-GR" sz="1500" dirty="0"/>
              <a:t>Έχουμε 22 παιδιά από τα οποία τα 13 είναι νήπια και τα 9 </a:t>
            </a:r>
            <a:r>
              <a:rPr lang="el-GR" sz="1500" dirty="0" err="1"/>
              <a:t>προνήπια</a:t>
            </a:r>
            <a:r>
              <a:rPr lang="el-GR" sz="1500" dirty="0"/>
              <a:t>. Η ομάδα παρουσιάζει ποικιλομορφία σε εμπειρίες και ικανότητες, με τα περισσότερα παιδιά να διαθέτουν επαρκές γλωσσικό επίπεδο στην ελληνική γλώσσα και ικανότητες επικοινωνίας, ενώ ορισμένα παιδιά από διαφορετικό γλωσσικό και πολιτισμικό υπόβαθρο βρίσκονται σε διαδικασία εξοικείωσης με τη γλώσσα. Οι γνωστικές και κινητικές δεξιότητες των παιδιών κυμαίνονται σε φυσιολογικά επίπεδα για την ηλικία τους, με κάποιες διαφοροποιήσεις που παρακολουθούνται υποστηρικτικά. Στο κοινωνικό και συναισθηματικό πεδίο, τα περισσότερα παιδιά συμμετέχουν ενεργά στις ομαδικές δραστηριότητες και αναπτύσσουν συνεργατικές σχέσεις, ενώ μεμονωμένες περιπτώσεις χρειάζονται ενίσχυση στη διαχείριση συναισθημάτων και κοινωνικών αλληλεπιδράσεων. Επιπλέον, υπάρχουν λίγες περιπτώσεις παιδιών που παρακολουθούνται από ειδικούς λόγω αναπτυξιακών ή γλωσσικών δυσκολιών.</a:t>
            </a:r>
          </a:p>
        </p:txBody>
      </p:sp>
    </p:spTree>
    <p:extLst>
      <p:ext uri="{BB962C8B-B14F-4D97-AF65-F5344CB8AC3E}">
        <p14:creationId xmlns:p14="http://schemas.microsoft.com/office/powerpoint/2010/main" val="229527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Θέση περιεχομένου 2">
            <a:extLst>
              <a:ext uri="{FF2B5EF4-FFF2-40B4-BE49-F238E27FC236}">
                <a16:creationId xmlns:a16="http://schemas.microsoft.com/office/drawing/2014/main" id="{267FF8C0-B1E6-AE30-0AAE-6C92D1DA632A}"/>
              </a:ext>
            </a:extLst>
          </p:cNvPr>
          <p:cNvSpPr txBox="1">
            <a:spLocks noGrp="1"/>
          </p:cNvSpPr>
          <p:nvPr>
            <p:ph idx="1"/>
          </p:nvPr>
        </p:nvSpPr>
        <p:spPr>
          <a:xfrm>
            <a:off x="4597258" y="430108"/>
            <a:ext cx="6555347" cy="5546047"/>
          </a:xfrm>
        </p:spPr>
        <p:txBody>
          <a:bodyPr anchor="ctr">
            <a:normAutofit/>
          </a:bodyPr>
          <a:lstStyle/>
          <a:p>
            <a:pPr marL="0" algn="l" rtl="0" eaLnBrk="1" fontAlgn="t" latinLnBrk="0" hangingPunct="1">
              <a:buNone/>
            </a:pPr>
            <a:r>
              <a:rPr lang="el-GR" sz="1600" b="1" i="0" u="none" strike="noStrike" kern="1200" dirty="0">
                <a:solidFill>
                  <a:srgbClr val="FFFFFF"/>
                </a:solidFill>
                <a:effectLst/>
                <a:latin typeface="Aptos" panose="020B0004020202020204" pitchFamily="34" charset="0"/>
              </a:rPr>
              <a:t>ΡΟΛΟΣ</a:t>
            </a:r>
            <a:endParaRPr lang="el-GR" sz="1600" b="0" i="0" u="none" strike="noStrike" dirty="0">
              <a:effectLst/>
              <a:latin typeface="Arial" panose="020B0604020202020204" pitchFamily="34" charset="0"/>
            </a:endParaRPr>
          </a:p>
          <a:p>
            <a:pPr marL="0" algn="l" rtl="0" eaLnBrk="1" fontAlgn="t" latinLnBrk="0" hangingPunct="1">
              <a:buNone/>
            </a:pPr>
            <a:r>
              <a:rPr lang="el-GR" sz="1600" b="1" i="0" u="none" strike="noStrike" kern="1200" dirty="0">
                <a:solidFill>
                  <a:srgbClr val="FFFFFF"/>
                </a:solidFill>
                <a:effectLst/>
                <a:latin typeface="Aptos" panose="020B0004020202020204" pitchFamily="34" charset="0"/>
              </a:rPr>
              <a:t>ΠΟΙΟΙ ΠΑΙΖΟΥΝ</a:t>
            </a:r>
            <a:endParaRPr lang="el-GR" sz="1600" b="0" i="0" u="none" strike="noStrike" dirty="0">
              <a:effectLst/>
              <a:latin typeface="Arial" panose="020B0604020202020204" pitchFamily="34" charset="0"/>
            </a:endParaRPr>
          </a:p>
          <a:p>
            <a:pPr marL="0" lvl="0" indent="0">
              <a:buNone/>
            </a:pPr>
            <a:endParaRPr lang="el-GR" sz="1700" dirty="0"/>
          </a:p>
        </p:txBody>
      </p:sp>
      <p:sp>
        <p:nvSpPr>
          <p:cNvPr id="5" name="TextBox 4">
            <a:extLst>
              <a:ext uri="{FF2B5EF4-FFF2-40B4-BE49-F238E27FC236}">
                <a16:creationId xmlns:a16="http://schemas.microsoft.com/office/drawing/2014/main" id="{77984220-3D1D-A88C-73BC-48B439E8C0B0}"/>
              </a:ext>
            </a:extLst>
          </p:cNvPr>
          <p:cNvSpPr txBox="1"/>
          <p:nvPr/>
        </p:nvSpPr>
        <p:spPr>
          <a:xfrm>
            <a:off x="4173406" y="97600"/>
            <a:ext cx="7606252" cy="6986528"/>
          </a:xfrm>
          <a:prstGeom prst="rect">
            <a:avLst/>
          </a:prstGeom>
          <a:noFill/>
        </p:spPr>
        <p:txBody>
          <a:bodyPr wrap="square">
            <a:spAutoFit/>
          </a:bodyPr>
          <a:lstStyle/>
          <a:p>
            <a:r>
              <a:rPr lang="el-GR" sz="1600" dirty="0"/>
              <a:t>1. Εισαγωγή – Η Αφήγηση</a:t>
            </a:r>
            <a:br>
              <a:rPr lang="el-GR" sz="1600" dirty="0"/>
            </a:br>
            <a:r>
              <a:rPr lang="el-GR" sz="1600" dirty="0"/>
              <a:t>    (Η αφήγηση ακούγεται απαλά, ενώ ένα παιδί περπατά μόνο του στη «σκηνή»)</a:t>
            </a:r>
            <a:br>
              <a:rPr lang="el-GR" sz="1600" dirty="0"/>
            </a:br>
            <a:r>
              <a:rPr lang="el-GR" sz="1600" dirty="0"/>
              <a:t>    Αφηγήτρια:</a:t>
            </a:r>
            <a:br>
              <a:rPr lang="el-GR" sz="1600" dirty="0"/>
            </a:br>
            <a:r>
              <a:rPr lang="el-GR" sz="1600" dirty="0"/>
              <a:t>«Μια φορά κι έναν καιρό, ένα παιδί περπατούσε μέσα στο δάσος. Ξαφνικά, βρήκε κάτι παράξενο… ένα παλιό ρολόι. Δεν έγραφε την ώρα, έγραφε... εποχές! Το παιδί το γύρισε, και τότε... άρχισε το μαγικό ταξίδι!»</a:t>
            </a:r>
            <a:br>
              <a:rPr lang="el-GR" sz="1600" dirty="0"/>
            </a:br>
            <a:br>
              <a:rPr lang="el-GR" sz="1600" dirty="0"/>
            </a:br>
            <a:r>
              <a:rPr lang="el-GR" sz="1600" dirty="0"/>
              <a:t>2. Η Άνοιξη Ξυπνά</a:t>
            </a:r>
            <a:br>
              <a:rPr lang="el-GR" sz="1600" dirty="0"/>
            </a:br>
            <a:r>
              <a:rPr lang="el-GR" sz="1600" dirty="0"/>
              <a:t>Μπαίνει η ομάδα της Άνοιξης με μουσική.</a:t>
            </a:r>
            <a:br>
              <a:rPr lang="el-GR" sz="1600" dirty="0"/>
            </a:br>
            <a:r>
              <a:rPr lang="el-GR" sz="1600" dirty="0"/>
              <a:t>Τα παιδιά χορεύουν ανάλαφρα.</a:t>
            </a:r>
            <a:br>
              <a:rPr lang="el-GR" sz="1600" dirty="0"/>
            </a:br>
            <a:r>
              <a:rPr lang="el-GR" sz="1600" dirty="0"/>
              <a:t>Η Άνοιξη μιλά πρώτη:</a:t>
            </a:r>
            <a:br>
              <a:rPr lang="el-GR" sz="1600" dirty="0"/>
            </a:br>
            <a:r>
              <a:rPr lang="el-GR" sz="1600" dirty="0"/>
              <a:t>«Εγώ φέρνω λουλούδια, πεταλούδες, και πουλάκια που τραγουδούν!</a:t>
            </a:r>
            <a:br>
              <a:rPr lang="el-GR" sz="1600" dirty="0"/>
            </a:br>
            <a:r>
              <a:rPr lang="el-GR" sz="1600" dirty="0"/>
              <a:t>Με εμένα, ξυπνάει η γη!»</a:t>
            </a:r>
            <a:br>
              <a:rPr lang="el-GR" sz="1600" dirty="0"/>
            </a:br>
            <a:r>
              <a:rPr lang="el-GR" sz="1600" dirty="0"/>
              <a:t>Τα παιδιά της ομάδας λένε ( ατάκες με τη βοήθεια της νηπιαγωγού):</a:t>
            </a:r>
            <a:br>
              <a:rPr lang="el-GR" sz="1600" dirty="0"/>
            </a:br>
            <a:r>
              <a:rPr lang="el-GR" sz="1600" dirty="0"/>
              <a:t>    «Φύτεψα έναν σπόρο!»</a:t>
            </a:r>
            <a:br>
              <a:rPr lang="el-GR" sz="1600" dirty="0"/>
            </a:br>
            <a:r>
              <a:rPr lang="el-GR" sz="1600" dirty="0"/>
              <a:t>    «Άνοιξα το παράθυρο και μύρισε πασχαλιά!»</a:t>
            </a:r>
            <a:br>
              <a:rPr lang="el-GR" sz="1600" dirty="0"/>
            </a:br>
            <a:r>
              <a:rPr lang="el-GR" sz="1600" dirty="0"/>
              <a:t>    «Βλέπω ένα ουράνιο τόξο!»</a:t>
            </a:r>
            <a:br>
              <a:rPr lang="el-GR" sz="1600" dirty="0"/>
            </a:br>
            <a:br>
              <a:rPr lang="el-GR" sz="1600" dirty="0"/>
            </a:br>
            <a:r>
              <a:rPr lang="el-GR" sz="1600" dirty="0"/>
              <a:t>3. Καλοκαίρι στον Ορίζοντα</a:t>
            </a:r>
            <a:br>
              <a:rPr lang="el-GR" sz="1600" dirty="0"/>
            </a:br>
            <a:r>
              <a:rPr lang="el-GR" sz="1600" dirty="0"/>
              <a:t>Το παιδί γυρίζει το ρολόι και... ζέστη, ήλιος, κύματα!</a:t>
            </a:r>
            <a:br>
              <a:rPr lang="el-GR" sz="1600" dirty="0"/>
            </a:br>
            <a:r>
              <a:rPr lang="el-GR" sz="1600" dirty="0"/>
              <a:t>Η ομάδα Καλοκαιριού μπαίνει με μουσική παραλίας.</a:t>
            </a:r>
            <a:br>
              <a:rPr lang="el-GR" sz="1600" dirty="0"/>
            </a:br>
            <a:r>
              <a:rPr lang="el-GR" sz="1600" dirty="0"/>
              <a:t>Το Καλοκαίρι:</a:t>
            </a:r>
            <a:br>
              <a:rPr lang="el-GR" sz="1600" dirty="0"/>
            </a:br>
            <a:r>
              <a:rPr lang="el-GR" sz="1600" dirty="0"/>
              <a:t>«Ήρθα εγώ, με ήλιο καυτό! Σας φέρνω παραλίες, παγωτά, και ξεγνοιασιά!»</a:t>
            </a:r>
            <a:br>
              <a:rPr lang="el-GR" sz="1600" dirty="0"/>
            </a:br>
            <a:r>
              <a:rPr lang="el-GR" sz="1600" dirty="0"/>
              <a:t>Παιδιά λένε:</a:t>
            </a:r>
            <a:br>
              <a:rPr lang="el-GR" sz="1600" dirty="0"/>
            </a:br>
            <a:r>
              <a:rPr lang="el-GR" sz="1600" dirty="0"/>
              <a:t>    «Φοράω το μαγιό μου!»</a:t>
            </a:r>
            <a:br>
              <a:rPr lang="el-GR" sz="1600" dirty="0"/>
            </a:br>
            <a:r>
              <a:rPr lang="el-GR" sz="1600" dirty="0"/>
              <a:t>    «Πίνω χυμό στο μπαλκόνι!»</a:t>
            </a:r>
            <a:br>
              <a:rPr lang="el-GR" sz="1600" dirty="0"/>
            </a:br>
            <a:r>
              <a:rPr lang="el-GR" sz="1600" dirty="0"/>
              <a:t>    «Πάμε βόλτα με το πλοίο!»</a:t>
            </a:r>
            <a:br>
              <a:rPr lang="el-GR" sz="1600" dirty="0"/>
            </a:br>
            <a:endParaRPr lang="el-GR"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Θέση περιεχομένου 2">
            <a:extLst>
              <a:ext uri="{FF2B5EF4-FFF2-40B4-BE49-F238E27FC236}">
                <a16:creationId xmlns:a16="http://schemas.microsoft.com/office/drawing/2014/main" id="{4C20F4B7-B103-4230-6E3F-0612A305EEFC}"/>
              </a:ext>
            </a:extLst>
          </p:cNvPr>
          <p:cNvSpPr txBox="1">
            <a:spLocks noGrp="1"/>
          </p:cNvSpPr>
          <p:nvPr>
            <p:ph idx="1"/>
          </p:nvPr>
        </p:nvSpPr>
        <p:spPr>
          <a:xfrm>
            <a:off x="4037826" y="-464476"/>
            <a:ext cx="7559428" cy="7047345"/>
          </a:xfrm>
        </p:spPr>
        <p:txBody>
          <a:bodyPr anchor="ctr">
            <a:normAutofit fontScale="25000" lnSpcReduction="20000"/>
          </a:bodyPr>
          <a:lstStyle/>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r>
              <a:rPr lang="el-GR" sz="6400" dirty="0"/>
              <a:t>4. Φθινοπωρινή Αλλαγή</a:t>
            </a:r>
            <a:br>
              <a:rPr lang="el-GR" sz="6400" dirty="0"/>
            </a:br>
            <a:r>
              <a:rPr lang="el-GR" sz="6400" dirty="0"/>
              <a:t>Μουσική με ήχους βροχής, φύλλα που πέφτουν.</a:t>
            </a:r>
            <a:br>
              <a:rPr lang="el-GR" sz="6400" dirty="0"/>
            </a:br>
            <a:r>
              <a:rPr lang="el-GR" sz="6400" dirty="0"/>
              <a:t>Τα παιδιά του φθινοπώρου περπατούν νωχελικά.</a:t>
            </a:r>
            <a:br>
              <a:rPr lang="el-GR" sz="6400" dirty="0"/>
            </a:br>
            <a:r>
              <a:rPr lang="el-GR" sz="6400" dirty="0"/>
              <a:t> Το Φθινόπωρο:</a:t>
            </a:r>
            <a:br>
              <a:rPr lang="el-GR" sz="6400" dirty="0"/>
            </a:br>
            <a:r>
              <a:rPr lang="el-GR" sz="6400" dirty="0"/>
              <a:t>«Τα φύλλα πέφτουν απαλά… Σας φέρνω βροχούλα, σχολείο.»</a:t>
            </a:r>
            <a:br>
              <a:rPr lang="el-GR" sz="6400" dirty="0"/>
            </a:br>
            <a:r>
              <a:rPr lang="el-GR" sz="6400" dirty="0"/>
              <a:t>Παιδιά λένε:</a:t>
            </a:r>
            <a:br>
              <a:rPr lang="el-GR" sz="6400" dirty="0"/>
            </a:br>
            <a:r>
              <a:rPr lang="el-GR" sz="6400" dirty="0"/>
              <a:t>    «Μου αρέσει να πηδάω σε </a:t>
            </a:r>
            <a:r>
              <a:rPr lang="el-GR" sz="6400" dirty="0" err="1"/>
              <a:t>λακούβες</a:t>
            </a:r>
            <a:r>
              <a:rPr lang="el-GR" sz="6400" dirty="0"/>
              <a:t>!»</a:t>
            </a:r>
            <a:br>
              <a:rPr lang="el-GR" sz="6400" dirty="0"/>
            </a:br>
            <a:r>
              <a:rPr lang="el-GR" sz="6400" dirty="0"/>
              <a:t>    «Μαζεύω κάστανα!»</a:t>
            </a:r>
            <a:br>
              <a:rPr lang="el-GR" sz="6400" dirty="0"/>
            </a:br>
            <a:r>
              <a:rPr lang="el-GR" sz="6400" dirty="0"/>
              <a:t>    «Μυρίζει μηλόπιτα στο σπίτι μου!»</a:t>
            </a:r>
            <a:br>
              <a:rPr lang="el-GR" sz="6400" dirty="0"/>
            </a:br>
            <a:br>
              <a:rPr lang="el-GR" sz="6400" dirty="0"/>
            </a:br>
            <a:r>
              <a:rPr lang="el-GR" sz="6400" dirty="0"/>
              <a:t>5. Ο Χειμώνας Καταφθάνει</a:t>
            </a:r>
            <a:br>
              <a:rPr lang="el-GR" sz="6400" dirty="0"/>
            </a:br>
            <a:r>
              <a:rPr lang="el-GR" sz="6400" dirty="0"/>
              <a:t>Ακούγονται καμπανάκια, νιφάδες «πέφτουν».</a:t>
            </a:r>
            <a:br>
              <a:rPr lang="el-GR" sz="6400" dirty="0"/>
            </a:br>
            <a:r>
              <a:rPr lang="el-GR" sz="6400" dirty="0"/>
              <a:t>Η ομάδα του Χειμώνα περπατά ήσυχα, χαμηλόφωνα.</a:t>
            </a:r>
            <a:br>
              <a:rPr lang="el-GR" sz="6400" dirty="0"/>
            </a:br>
            <a:r>
              <a:rPr lang="el-GR" sz="6400" dirty="0"/>
              <a:t> Ο Χειμώνας:</a:t>
            </a:r>
            <a:br>
              <a:rPr lang="el-GR" sz="6400" dirty="0"/>
            </a:br>
            <a:r>
              <a:rPr lang="el-GR" sz="6400" dirty="0"/>
              <a:t>«Με λένε Χειμώνα. Φέρνω παλτά, τζάκι, ζεστή σοκολάτα και τον Άγιο Βασίλη!»</a:t>
            </a:r>
            <a:br>
              <a:rPr lang="el-GR" sz="6400" dirty="0"/>
            </a:br>
            <a:r>
              <a:rPr lang="el-GR" sz="6400" dirty="0"/>
              <a:t>Παιδιά λένε:</a:t>
            </a:r>
            <a:br>
              <a:rPr lang="el-GR" sz="6400" dirty="0"/>
            </a:br>
            <a:r>
              <a:rPr lang="el-GR" sz="6400" dirty="0"/>
              <a:t>    «Στολίσαμε το δέντρο!»</a:t>
            </a:r>
            <a:br>
              <a:rPr lang="el-GR" sz="6400" dirty="0"/>
            </a:br>
            <a:r>
              <a:rPr lang="el-GR" sz="6400" dirty="0"/>
              <a:t>    «Περιμένω τον Άγιο Βασίλη!»</a:t>
            </a:r>
            <a:br>
              <a:rPr lang="el-GR" sz="6400" dirty="0"/>
            </a:br>
            <a:r>
              <a:rPr lang="el-GR" sz="6400" dirty="0"/>
              <a:t>    «Έπαιξα με το χιόνι!»</a:t>
            </a:r>
            <a:br>
              <a:rPr lang="el-GR" sz="6400" dirty="0"/>
            </a:br>
            <a:br>
              <a:rPr lang="el-GR" sz="6400" dirty="0"/>
            </a:br>
            <a:r>
              <a:rPr lang="el-GR" sz="6400" dirty="0"/>
              <a:t>6. Το Τέλος – Ένας Κύκλος</a:t>
            </a:r>
            <a:br>
              <a:rPr lang="el-GR" sz="6400" dirty="0"/>
            </a:br>
            <a:r>
              <a:rPr lang="el-GR" sz="6400" dirty="0"/>
              <a:t>Το παιδί κοιτά το ρολόι. Οι εποχές πιάνουν χέρια, κάνουν κύκλο γύρω του.</a:t>
            </a:r>
            <a:br>
              <a:rPr lang="el-GR" sz="6400" dirty="0"/>
            </a:br>
            <a:r>
              <a:rPr lang="el-GR" sz="6400" dirty="0"/>
              <a:t>Η αφήγηση τελειώνει:</a:t>
            </a:r>
            <a:br>
              <a:rPr lang="el-GR" sz="6400" dirty="0"/>
            </a:br>
            <a:r>
              <a:rPr lang="el-GR" sz="6400" dirty="0"/>
              <a:t> Αφηγήτρια:</a:t>
            </a:r>
            <a:br>
              <a:rPr lang="el-GR" sz="6400" dirty="0"/>
            </a:br>
            <a:r>
              <a:rPr lang="el-GR" sz="6400" dirty="0"/>
              <a:t>«Το παιδί κατάλαβε... δεν υπάρχει εποχή καλύτερη ή χειρότερη.</a:t>
            </a:r>
            <a:br>
              <a:rPr lang="el-GR" sz="6400" dirty="0"/>
            </a:br>
            <a:r>
              <a:rPr lang="el-GR" sz="6400" dirty="0"/>
              <a:t>Καθεμιά έχει κάτι μοναδικό.</a:t>
            </a:r>
            <a:br>
              <a:rPr lang="el-GR" sz="6400" dirty="0"/>
            </a:br>
            <a:r>
              <a:rPr lang="el-GR" sz="6400" dirty="0"/>
              <a:t>Και μαζί… φτιάχνουν τον Χρόνο!»</a:t>
            </a:r>
            <a:br>
              <a:rPr lang="el-GR" sz="6400" dirty="0"/>
            </a:br>
            <a:r>
              <a:rPr lang="el-GR" sz="6400" dirty="0"/>
              <a:t> Φινάλε:</a:t>
            </a:r>
            <a:br>
              <a:rPr lang="el-GR" sz="6400" dirty="0"/>
            </a:br>
            <a:r>
              <a:rPr lang="el-GR" sz="6400" dirty="0"/>
              <a:t>Όλα τα παιδιά τραγουδούν ένα μικρό τραγουδάκι εποχών (ή ένα απλό ρυθμικό ποίημα που μπορούν να πουν όλα μαζί).</a:t>
            </a:r>
            <a:br>
              <a:rPr lang="el-GR" sz="6400" dirty="0"/>
            </a:br>
            <a:endParaRPr lang="el-GR" sz="6400" dirty="0"/>
          </a:p>
          <a:p>
            <a:pPr lvl="0" algn="just"/>
            <a:endParaRPr lang="el-GR" sz="2000" dirty="0"/>
          </a:p>
          <a:p>
            <a:pPr marL="0" lvl="0" indent="0" algn="just">
              <a:buNone/>
            </a:pPr>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lgn="just"/>
            <a:endParaRPr lang="el-GR" sz="2000" dirty="0"/>
          </a:p>
          <a:p>
            <a:pPr lvl="0"/>
            <a:endParaRPr lang="el-GR"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Εικόνα 9" descr="Εικόνα που περιέχει κείμενο, ρολόι, ρόλο τοίχου&#10;&#10;Το περιεχόμενο που δημιουργείται από τεχνολογία AI ενδέχεται να είναι εσφαλμένο.">
            <a:extLst>
              <a:ext uri="{FF2B5EF4-FFF2-40B4-BE49-F238E27FC236}">
                <a16:creationId xmlns:a16="http://schemas.microsoft.com/office/drawing/2014/main" id="{73F7B059-FFDD-F9A4-2484-1BC29DAA80FD}"/>
              </a:ext>
            </a:extLst>
          </p:cNvPr>
          <p:cNvPicPr>
            <a:picLocks noChangeAspect="1"/>
          </p:cNvPicPr>
          <p:nvPr/>
        </p:nvPicPr>
        <p:blipFill>
          <a:blip r:embed="rId2"/>
          <a:srcRect t="23589" r="-2381"/>
          <a:stretch/>
        </p:blipFill>
        <p:spPr>
          <a:xfrm>
            <a:off x="8798560" y="1057862"/>
            <a:ext cx="3156199" cy="3533362"/>
          </a:xfrm>
          <a:prstGeom prst="rect">
            <a:avLst/>
          </a:prstGeom>
        </p:spPr>
      </p:pic>
      <p:sp>
        <p:nvSpPr>
          <p:cNvPr id="12" name="TextBox 11">
            <a:extLst>
              <a:ext uri="{FF2B5EF4-FFF2-40B4-BE49-F238E27FC236}">
                <a16:creationId xmlns:a16="http://schemas.microsoft.com/office/drawing/2014/main" id="{A79B2395-1661-3D1E-5441-43841D554E8F}"/>
              </a:ext>
            </a:extLst>
          </p:cNvPr>
          <p:cNvSpPr txBox="1"/>
          <p:nvPr/>
        </p:nvSpPr>
        <p:spPr>
          <a:xfrm>
            <a:off x="9919877" y="688530"/>
            <a:ext cx="913563" cy="369332"/>
          </a:xfrm>
          <a:prstGeom prst="rect">
            <a:avLst/>
          </a:prstGeom>
          <a:noFill/>
        </p:spPr>
        <p:txBody>
          <a:bodyPr wrap="square">
            <a:spAutoFit/>
          </a:bodyPr>
          <a:lstStyle/>
          <a:p>
            <a:r>
              <a:rPr lang="el-GR" b="1" dirty="0">
                <a:solidFill>
                  <a:srgbClr val="002060"/>
                </a:solidFill>
              </a:rPr>
              <a:t>ΑΦΙΣΑ</a:t>
            </a:r>
            <a:r>
              <a:rPr lang="el-GR" b="1" dirty="0"/>
              <a:t>   </a:t>
            </a:r>
          </a:p>
        </p:txBody>
      </p:sp>
      <p:sp>
        <p:nvSpPr>
          <p:cNvPr id="14" name="TextBox 13">
            <a:extLst>
              <a:ext uri="{FF2B5EF4-FFF2-40B4-BE49-F238E27FC236}">
                <a16:creationId xmlns:a16="http://schemas.microsoft.com/office/drawing/2014/main" id="{6C7236E7-08A9-3502-3A17-C08E44AC7104}"/>
              </a:ext>
            </a:extLst>
          </p:cNvPr>
          <p:cNvSpPr txBox="1"/>
          <p:nvPr/>
        </p:nvSpPr>
        <p:spPr>
          <a:xfrm>
            <a:off x="9696506" y="3653507"/>
            <a:ext cx="2438400" cy="646331"/>
          </a:xfrm>
          <a:prstGeom prst="rect">
            <a:avLst/>
          </a:prstGeom>
          <a:noFill/>
        </p:spPr>
        <p:txBody>
          <a:bodyPr wrap="square">
            <a:spAutoFit/>
          </a:bodyPr>
          <a:lstStyle/>
          <a:p>
            <a:r>
              <a:rPr lang="el-GR" b="1" dirty="0">
                <a:solidFill>
                  <a:schemeClr val="accent2">
                    <a:lumMod val="50000"/>
                  </a:schemeClr>
                </a:solidFill>
              </a:rPr>
              <a:t>ΤΟ ΡΟΛΟΙ ΠΟΥ ΜΕΤΡΟΥΣΕ ΕΠΟΧΕΣ </a:t>
            </a:r>
          </a:p>
        </p:txBody>
      </p:sp>
      <p:sp>
        <p:nvSpPr>
          <p:cNvPr id="16" name="TextBox 15">
            <a:extLst>
              <a:ext uri="{FF2B5EF4-FFF2-40B4-BE49-F238E27FC236}">
                <a16:creationId xmlns:a16="http://schemas.microsoft.com/office/drawing/2014/main" id="{6F56AA40-DC69-76B4-C4E0-6F303272359C}"/>
              </a:ext>
            </a:extLst>
          </p:cNvPr>
          <p:cNvSpPr txBox="1"/>
          <p:nvPr/>
        </p:nvSpPr>
        <p:spPr>
          <a:xfrm>
            <a:off x="57094" y="1057862"/>
            <a:ext cx="7201013" cy="3046988"/>
          </a:xfrm>
          <a:prstGeom prst="rect">
            <a:avLst/>
          </a:prstGeom>
          <a:solidFill>
            <a:schemeClr val="accent1">
              <a:lumMod val="50000"/>
            </a:schemeClr>
          </a:solidFill>
        </p:spPr>
        <p:txBody>
          <a:bodyPr wrap="square">
            <a:spAutoFit/>
          </a:bodyPr>
          <a:lstStyle/>
          <a:p>
            <a:r>
              <a:rPr lang="el-GR" sz="1200" dirty="0"/>
              <a:t>🎭 </a:t>
            </a:r>
            <a:r>
              <a:rPr lang="el-GR" sz="1200" b="1" dirty="0">
                <a:solidFill>
                  <a:schemeClr val="bg1"/>
                </a:solidFill>
              </a:rPr>
              <a:t>ΠΡΟΣΚΛΗΣΗ ΓΙΑ ΤΗΝ ΠΑΡΑΣΤΑΣΗ ΜΑΣ</a:t>
            </a:r>
            <a:r>
              <a:rPr lang="el-GR" sz="1200" dirty="0">
                <a:solidFill>
                  <a:schemeClr val="bg1"/>
                </a:solidFill>
              </a:rPr>
              <a:t> 🎭</a:t>
            </a:r>
          </a:p>
          <a:p>
            <a:r>
              <a:rPr lang="el-GR" sz="1200" dirty="0">
                <a:solidFill>
                  <a:schemeClr val="bg1"/>
                </a:solidFill>
              </a:rPr>
              <a:t>«Το Ρολόι που Μετρούσε Εποχές»</a:t>
            </a:r>
          </a:p>
          <a:p>
            <a:endParaRPr lang="el-GR" sz="1200" dirty="0">
              <a:solidFill>
                <a:schemeClr val="bg1"/>
              </a:solidFill>
            </a:endParaRPr>
          </a:p>
          <a:p>
            <a:r>
              <a:rPr lang="el-GR" sz="1200" dirty="0">
                <a:solidFill>
                  <a:schemeClr val="bg1"/>
                </a:solidFill>
              </a:rPr>
              <a:t>Αγαπητοί γονείς,</a:t>
            </a:r>
          </a:p>
          <a:p>
            <a:r>
              <a:rPr lang="el-GR" sz="1200" dirty="0">
                <a:solidFill>
                  <a:schemeClr val="bg1"/>
                </a:solidFill>
              </a:rPr>
              <a:t>με πολλή χαρά και ενθουσιασμό, σας προσκαλούμε στην θεατρική παράσταση των παιδιών μας με τίτλο:</a:t>
            </a:r>
          </a:p>
          <a:p>
            <a:r>
              <a:rPr lang="el-GR" sz="1200" dirty="0">
                <a:solidFill>
                  <a:schemeClr val="bg1"/>
                </a:solidFill>
              </a:rPr>
              <a:t>«Το Ρολόι που Μετρούσε Εποχές»,</a:t>
            </a:r>
          </a:p>
          <a:p>
            <a:r>
              <a:rPr lang="el-GR" sz="1200" dirty="0">
                <a:solidFill>
                  <a:schemeClr val="bg1"/>
                </a:solidFill>
              </a:rPr>
              <a:t>ένα μαγικό ταξίδι στον χρόνο, μέσα από την ομορφιά και τις αλλαγές της φύσης!</a:t>
            </a:r>
          </a:p>
          <a:p>
            <a:endParaRPr lang="el-GR" sz="1200" dirty="0">
              <a:solidFill>
                <a:schemeClr val="bg1"/>
              </a:solidFill>
            </a:endParaRPr>
          </a:p>
          <a:p>
            <a:r>
              <a:rPr lang="el-GR" sz="1200" dirty="0">
                <a:solidFill>
                  <a:schemeClr val="bg1"/>
                </a:solidFill>
              </a:rPr>
              <a:t>📅 Ημέρα: Πέμπτη 13 Ιουνίου 2025</a:t>
            </a:r>
          </a:p>
          <a:p>
            <a:r>
              <a:rPr lang="el-GR" sz="1200" dirty="0">
                <a:solidFill>
                  <a:schemeClr val="bg1"/>
                </a:solidFill>
              </a:rPr>
              <a:t>🕕 Ώρα: 18:30 το απόγευμα</a:t>
            </a:r>
          </a:p>
          <a:p>
            <a:r>
              <a:rPr lang="el-GR" sz="1200" dirty="0">
                <a:solidFill>
                  <a:schemeClr val="bg1"/>
                </a:solidFill>
              </a:rPr>
              <a:t> 📍 Χώρος: Αίθουσα Εκδηλώσεων Νηπιαγωγείου</a:t>
            </a:r>
          </a:p>
          <a:p>
            <a:r>
              <a:rPr lang="el-GR" sz="1200" dirty="0">
                <a:solidFill>
                  <a:schemeClr val="bg1"/>
                </a:solidFill>
              </a:rPr>
              <a:t>Τα παιδιά μας ανυπομονούν να σας παρουσιάσουν όσα ετοίμασαν με μεράκι, δημιουργία και χαρά.</a:t>
            </a:r>
          </a:p>
          <a:p>
            <a:r>
              <a:rPr lang="el-GR" sz="1200" dirty="0">
                <a:solidFill>
                  <a:schemeClr val="bg1"/>
                </a:solidFill>
              </a:rPr>
              <a:t>Με κοστούμια, μουσική και χρώματα... οι Εποχές θα ζωντανέψουν μπροστά στα μάτια σας!</a:t>
            </a:r>
          </a:p>
          <a:p>
            <a:r>
              <a:rPr lang="el-GR" sz="1200" dirty="0">
                <a:solidFill>
                  <a:schemeClr val="bg1"/>
                </a:solidFill>
              </a:rPr>
              <a:t>Η παρουσία σας θα είναι για εμάς η μεγαλύτερη χαρά και στήριξη.</a:t>
            </a:r>
          </a:p>
          <a:p>
            <a:r>
              <a:rPr lang="el-GR" sz="1200" dirty="0">
                <a:solidFill>
                  <a:schemeClr val="bg1"/>
                </a:solidFill>
              </a:rPr>
              <a:t>Με εκτίμηση,</a:t>
            </a:r>
          </a:p>
          <a:p>
            <a:r>
              <a:rPr lang="el-GR" sz="1200" dirty="0">
                <a:solidFill>
                  <a:schemeClr val="bg1"/>
                </a:solidFill>
              </a:rPr>
              <a:t>Οι Νηπιαγωγοί &amp; τα Παιδιά του Τμήματος</a:t>
            </a:r>
          </a:p>
        </p:txBody>
      </p:sp>
    </p:spTree>
    <p:extLst>
      <p:ext uri="{BB962C8B-B14F-4D97-AF65-F5344CB8AC3E}">
        <p14:creationId xmlns:p14="http://schemas.microsoft.com/office/powerpoint/2010/main" val="2758024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a16="http://schemas.microsoft.com/office/drawing/2014/main" id="{5024CA29-A52B-E9D5-1376-6B74633E497E}"/>
              </a:ext>
            </a:extLst>
          </p:cNvPr>
          <p:cNvPicPr>
            <a:picLocks noGrp="1" noChangeAspect="1"/>
          </p:cNvPicPr>
          <p:nvPr>
            <p:ph idx="1"/>
          </p:nvPr>
        </p:nvPicPr>
        <p:blipFill>
          <a:blip r:embed="rId2"/>
          <a:stretch>
            <a:fillRect/>
          </a:stretch>
        </p:blipFill>
        <p:spPr>
          <a:xfrm>
            <a:off x="0" y="-13088"/>
            <a:ext cx="12192000" cy="68710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χαρτί, χάρτινο προϊόν, τυπογραφία&#10;&#10;Το περιεχόμενο που δημιουργείται από τεχνολογία AI ενδέχεται να είναι εσφαλμένο.">
            <a:extLst>
              <a:ext uri="{FF2B5EF4-FFF2-40B4-BE49-F238E27FC236}">
                <a16:creationId xmlns:a16="http://schemas.microsoft.com/office/drawing/2014/main" id="{E95F70AB-8582-BCE2-FCFD-0C9E998D7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56655" cy="6858000"/>
          </a:xfrm>
          <a:prstGeom prst="rect">
            <a:avLst/>
          </a:prstGeom>
        </p:spPr>
      </p:pic>
    </p:spTree>
    <p:extLst>
      <p:ext uri="{BB962C8B-B14F-4D97-AF65-F5344CB8AC3E}">
        <p14:creationId xmlns:p14="http://schemas.microsoft.com/office/powerpoint/2010/main" val="138188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B4A3924B-8576-D756-C314-152FC09F9071}"/>
              </a:ext>
            </a:extLst>
          </p:cNvPr>
          <p:cNvSpPr txBox="1">
            <a:spLocks noGrp="1"/>
          </p:cNvSpPr>
          <p:nvPr>
            <p:ph type="title"/>
          </p:nvPr>
        </p:nvSpPr>
        <p:spPr>
          <a:xfrm>
            <a:off x="466722" y="586855"/>
            <a:ext cx="3201366" cy="3387497"/>
          </a:xfrm>
        </p:spPr>
        <p:txBody>
          <a:bodyPr anchor="b">
            <a:normAutofit/>
          </a:bodyPr>
          <a:lstStyle/>
          <a:p>
            <a:pPr lvl="0" algn="r"/>
            <a:r>
              <a:rPr lang="el-GR" sz="4000">
                <a:solidFill>
                  <a:srgbClr val="FFFFFF"/>
                </a:solidFill>
              </a:rPr>
              <a:t>1</a:t>
            </a:r>
            <a:r>
              <a:rPr lang="el-GR" sz="4000" baseline="30000">
                <a:solidFill>
                  <a:srgbClr val="FFFFFF"/>
                </a:solidFill>
              </a:rPr>
              <a:t>η</a:t>
            </a:r>
            <a:r>
              <a:rPr lang="el-GR" sz="4000">
                <a:solidFill>
                  <a:srgbClr val="FFFFFF"/>
                </a:solidFill>
              </a:rPr>
              <a:t> . ΠΟΙΕΣ ΕΊΝΑΙ ΟΙ ΕΠΟΧΕΣ</a:t>
            </a:r>
            <a:r>
              <a:rPr lang="en-GB" sz="4000">
                <a:solidFill>
                  <a:srgbClr val="FFFFFF"/>
                </a:solidFill>
              </a:rPr>
              <a:t>;</a:t>
            </a:r>
            <a:endParaRPr lang="el-GR" sz="4000">
              <a:solidFill>
                <a:srgbClr val="FFFFFF"/>
              </a:solidFill>
            </a:endParaRPr>
          </a:p>
        </p:txBody>
      </p:sp>
      <p:sp>
        <p:nvSpPr>
          <p:cNvPr id="3" name="Θέση περιεχομένου 2">
            <a:extLst>
              <a:ext uri="{FF2B5EF4-FFF2-40B4-BE49-F238E27FC236}">
                <a16:creationId xmlns:a16="http://schemas.microsoft.com/office/drawing/2014/main" id="{437EE5CE-77DF-4C3B-1978-8EA27ED77CF8}"/>
              </a:ext>
            </a:extLst>
          </p:cNvPr>
          <p:cNvSpPr txBox="1">
            <a:spLocks noGrp="1"/>
          </p:cNvSpPr>
          <p:nvPr>
            <p:ph idx="1"/>
          </p:nvPr>
        </p:nvSpPr>
        <p:spPr>
          <a:xfrm>
            <a:off x="4504548" y="77614"/>
            <a:ext cx="7606388" cy="6682492"/>
          </a:xfrm>
        </p:spPr>
        <p:txBody>
          <a:bodyPr anchor="ctr">
            <a:normAutofit/>
          </a:bodyPr>
          <a:lstStyle/>
          <a:p>
            <a:pPr marL="0" lvl="0" indent="0" algn="ctr">
              <a:buNone/>
            </a:pPr>
            <a:r>
              <a:rPr lang="el-GR" sz="1700" b="1" dirty="0"/>
              <a:t>ΤΙΤΛΟΣ</a:t>
            </a:r>
            <a:r>
              <a:rPr lang="en-GB" sz="1700" b="1" dirty="0"/>
              <a:t>:</a:t>
            </a:r>
            <a:r>
              <a:rPr lang="en-US" sz="1700" b="1" dirty="0"/>
              <a:t> </a:t>
            </a:r>
            <a:r>
              <a:rPr lang="el-GR" sz="1700" b="1" dirty="0"/>
              <a:t>ΤΟ ΤΡΑΓΟΥΔΙ ΤΩΝ ΕΠΟΧΩΝ</a:t>
            </a:r>
            <a:endParaRPr lang="en-GB" sz="1700" b="1" dirty="0"/>
          </a:p>
          <a:p>
            <a:pPr marL="0" lvl="0" indent="0" algn="just">
              <a:buNone/>
            </a:pPr>
            <a:r>
              <a:rPr lang="el-GR" sz="1800" dirty="0"/>
              <a:t>ΘΕΜΑΤΙΚΟ ΠΕΔΙΟ</a:t>
            </a:r>
            <a:r>
              <a:rPr lang="en-GB" sz="1800" dirty="0"/>
              <a:t>:</a:t>
            </a:r>
            <a:r>
              <a:rPr lang="el-GR" sz="1800" dirty="0"/>
              <a:t> Παιδί , Σώμα, Δημιουργία και Έκφραση</a:t>
            </a:r>
          </a:p>
          <a:p>
            <a:pPr marL="0" lvl="0" indent="0" algn="just">
              <a:buNone/>
            </a:pPr>
            <a:r>
              <a:rPr lang="el-GR" sz="1800" dirty="0"/>
              <a:t>ΘΕΜΑΤΙΚΗ ΕΝΟΤΗΤΑ</a:t>
            </a:r>
            <a:r>
              <a:rPr lang="en-GB" sz="1800" dirty="0"/>
              <a:t>:</a:t>
            </a:r>
            <a:r>
              <a:rPr lang="el-GR" sz="1800" dirty="0"/>
              <a:t> Τέχνες</a:t>
            </a:r>
          </a:p>
          <a:p>
            <a:pPr marL="0" lvl="0" indent="0" algn="just">
              <a:buNone/>
            </a:pPr>
            <a:r>
              <a:rPr lang="el-GR" sz="1800" dirty="0"/>
              <a:t>ΘΕΜΑΤΙΚΗ ΥΠΟΕΝΟΤΗΤΑ</a:t>
            </a:r>
            <a:r>
              <a:rPr lang="en-GB" sz="1800" dirty="0"/>
              <a:t>:</a:t>
            </a:r>
            <a:r>
              <a:rPr lang="el-GR" sz="1800" dirty="0"/>
              <a:t> Μουσική</a:t>
            </a:r>
          </a:p>
          <a:p>
            <a:pPr marL="0" lvl="0" indent="0" algn="just">
              <a:buNone/>
            </a:pPr>
            <a:r>
              <a:rPr lang="el-GR" sz="1800" dirty="0"/>
              <a:t>ΔΙΑΘΕΜΑΤΙΚΑ ΕΜΠΛΕΚΕΤΑΙ</a:t>
            </a:r>
            <a:r>
              <a:rPr lang="en-GB" sz="1800" dirty="0"/>
              <a:t>:</a:t>
            </a:r>
            <a:r>
              <a:rPr lang="en-US" sz="1800" dirty="0"/>
              <a:t> </a:t>
            </a:r>
            <a:r>
              <a:rPr lang="el-GR" sz="1800" dirty="0"/>
              <a:t>Γλώσσα</a:t>
            </a:r>
          </a:p>
          <a:p>
            <a:pPr marL="0" lvl="0" indent="0" algn="just">
              <a:buNone/>
            </a:pPr>
            <a:r>
              <a:rPr lang="el-GR" sz="1800" dirty="0"/>
              <a:t>ΣΤΟΧΟΣ</a:t>
            </a:r>
            <a:r>
              <a:rPr lang="en-GB" sz="1800" dirty="0"/>
              <a:t>:</a:t>
            </a:r>
            <a:r>
              <a:rPr lang="el-GR" sz="1800" dirty="0"/>
              <a:t> </a:t>
            </a:r>
          </a:p>
          <a:p>
            <a:pPr marL="0" lvl="0" indent="0" algn="just">
              <a:buNone/>
            </a:pPr>
            <a:r>
              <a:rPr lang="el-GR" sz="1800" dirty="0"/>
              <a:t>Να συνδέουν τη χρήση της μουσικής και του τραγουδιού με συγκεκριμένες συνθήκες και καταστάσεις.</a:t>
            </a:r>
          </a:p>
          <a:p>
            <a:pPr marL="0" lvl="0" indent="0" algn="just">
              <a:buNone/>
            </a:pPr>
            <a:r>
              <a:rPr lang="el-GR" sz="1800" dirty="0"/>
              <a:t>ΠΕΡΙΓΡΑΦΗ</a:t>
            </a:r>
            <a:r>
              <a:rPr lang="en-GB" sz="1800" dirty="0"/>
              <a:t> </a:t>
            </a:r>
            <a:r>
              <a:rPr lang="el-GR" sz="1800" dirty="0"/>
              <a:t>ΔΡΑΣΤΗΡΙΟΤΗΤΑΣ</a:t>
            </a:r>
            <a:r>
              <a:rPr lang="en-GB" sz="1800" dirty="0"/>
              <a:t>:</a:t>
            </a:r>
            <a:r>
              <a:rPr lang="el-GR" sz="1800" dirty="0"/>
              <a:t> </a:t>
            </a:r>
          </a:p>
          <a:p>
            <a:pPr marL="0" lvl="0" indent="0" algn="just">
              <a:buNone/>
            </a:pPr>
            <a:r>
              <a:rPr lang="el-GR" sz="1800" dirty="0"/>
              <a:t>Μαζεύουμε τα παιδιά στην </a:t>
            </a:r>
            <a:r>
              <a:rPr lang="el-GR" sz="1800" dirty="0" err="1"/>
              <a:t>παρεούλα</a:t>
            </a:r>
            <a:r>
              <a:rPr lang="el-GR" sz="1800" dirty="0"/>
              <a:t> και ακούμε τις </a:t>
            </a:r>
            <a:r>
              <a:rPr lang="en-GB" sz="1800" dirty="0"/>
              <a:t>“</a:t>
            </a:r>
            <a:r>
              <a:rPr lang="el-GR" sz="1800" dirty="0"/>
              <a:t>4 εποχές</a:t>
            </a:r>
            <a:r>
              <a:rPr lang="en-GB" sz="1800" dirty="0"/>
              <a:t>”</a:t>
            </a:r>
            <a:r>
              <a:rPr lang="el-GR" sz="1800" dirty="0"/>
              <a:t> του </a:t>
            </a:r>
            <a:r>
              <a:rPr lang="en-GB" sz="1800" dirty="0"/>
              <a:t>Vivaldi. </a:t>
            </a:r>
            <a:r>
              <a:rPr lang="el-GR" sz="1800" dirty="0"/>
              <a:t>Καθώς ακούμε το τραγούδι, αναλόγως με τις εναλλαγές στη μουσική ρωτάμε τα παιδιά ποια εποχή τους θυμίζει και τί τους αρέσει σε αυτή την εποχή. Αφού ολοκληρωθεί η συζήτηση παραθέτουμε στα παιδιά ένα φύλλο εργασίας, με θέμα αντιστοίχιση εποχής με εικόνα. Θα έχουμε έτοιμες κομμένες εμείς συμβολικές εικόνες, οπού τα παιδιά θα κληθούν να τις κολλήσουν στην εκάστοτε εποχή(π.χ. χειμώνας -&gt; χιονονιφάδα). </a:t>
            </a:r>
          </a:p>
          <a:p>
            <a:pPr marL="0" lvl="0" indent="0" algn="just">
              <a:buNone/>
            </a:pPr>
            <a:endParaRPr lang="el-GR" sz="1700" dirty="0"/>
          </a:p>
          <a:p>
            <a:pPr marL="0" lvl="0" indent="0" algn="just">
              <a:buNone/>
            </a:pPr>
            <a:endParaRPr lang="el-GR"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Θέση περιεχομένου 2">
            <a:extLst>
              <a:ext uri="{FF2B5EF4-FFF2-40B4-BE49-F238E27FC236}">
                <a16:creationId xmlns:a16="http://schemas.microsoft.com/office/drawing/2014/main" id="{1D7BAA45-0DAC-D8B9-9BC0-8C8725B41846}"/>
              </a:ext>
            </a:extLst>
          </p:cNvPr>
          <p:cNvSpPr txBox="1">
            <a:spLocks noGrp="1"/>
          </p:cNvSpPr>
          <p:nvPr>
            <p:ph idx="1"/>
          </p:nvPr>
        </p:nvSpPr>
        <p:spPr>
          <a:xfrm>
            <a:off x="4810259" y="649480"/>
            <a:ext cx="6555347" cy="5546047"/>
          </a:xfrm>
        </p:spPr>
        <p:txBody>
          <a:bodyPr anchor="ctr">
            <a:normAutofit/>
          </a:bodyPr>
          <a:lstStyle/>
          <a:p>
            <a:pPr algn="just"/>
            <a:r>
              <a:rPr lang="el-GR" sz="2000" dirty="0"/>
              <a:t>ΑΞΙΟΛΟΓΙΚΟ ΕΡΓΑΛΕΙΟ</a:t>
            </a:r>
            <a:r>
              <a:rPr lang="en-GB" sz="2000" dirty="0"/>
              <a:t>:</a:t>
            </a:r>
          </a:p>
          <a:p>
            <a:pPr marL="0" lvl="0" indent="0" algn="just">
              <a:buNone/>
            </a:pPr>
            <a:r>
              <a:rPr lang="en-US" sz="2000" dirty="0"/>
              <a:t> </a:t>
            </a:r>
            <a:r>
              <a:rPr lang="el-GR" sz="2000" dirty="0"/>
              <a:t>Φύλλο εργασίας</a:t>
            </a:r>
          </a:p>
          <a:p>
            <a:pPr algn="just"/>
            <a:r>
              <a:rPr lang="el-GR" sz="2000" dirty="0"/>
              <a:t>ΑΞΙΟΛΟΓΗΣΗ ΩΣ ΠΡΟΣ ΤΟ ΠΕΡΙΕΧΟΜΕΝΟ</a:t>
            </a:r>
            <a:r>
              <a:rPr lang="en-GB" sz="2000" dirty="0"/>
              <a:t>:</a:t>
            </a:r>
            <a:endParaRPr lang="el-GR" sz="2000" dirty="0"/>
          </a:p>
          <a:p>
            <a:pPr marL="0" lvl="0" indent="0" algn="just">
              <a:buNone/>
            </a:pPr>
            <a:r>
              <a:rPr lang="el-GR" sz="2000" dirty="0"/>
              <a:t>Οι εικόνες ήταν οικείες στα παιδιά</a:t>
            </a:r>
            <a:r>
              <a:rPr lang="en-US" sz="2000" dirty="0"/>
              <a:t> </a:t>
            </a:r>
            <a:r>
              <a:rPr lang="el-GR" sz="2000" dirty="0"/>
              <a:t>με βάση τα βιώματα και τις εμπειρίες τους</a:t>
            </a:r>
            <a:r>
              <a:rPr lang="en-GB" sz="2000" dirty="0"/>
              <a:t>;</a:t>
            </a:r>
            <a:endParaRPr lang="el-GR" sz="2000" dirty="0"/>
          </a:p>
          <a:p>
            <a:pPr algn="just"/>
            <a:r>
              <a:rPr lang="el-GR" sz="2000" dirty="0"/>
              <a:t>ΑΞΙΟΛΟΓΗΣΗ ΩΣ ΠΡΟΣ ΤΟ/ΤΗ ΝΗΠΙΑΓΩΓΟ</a:t>
            </a:r>
            <a:r>
              <a:rPr lang="en-GB" sz="2000" dirty="0"/>
              <a:t>:</a:t>
            </a:r>
            <a:endParaRPr lang="el-GR" sz="2000" dirty="0"/>
          </a:p>
          <a:p>
            <a:pPr marL="0" lvl="0" indent="0" algn="just">
              <a:buNone/>
            </a:pPr>
            <a:r>
              <a:rPr lang="el-GR" sz="2000" dirty="0"/>
              <a:t>Καθοδήγησε κατάλληλα τα παιδιά</a:t>
            </a:r>
            <a:r>
              <a:rPr lang="en-US" sz="2000" dirty="0"/>
              <a:t>;</a:t>
            </a:r>
            <a:endParaRPr lang="el-GR" sz="2000" dirty="0"/>
          </a:p>
          <a:p>
            <a:pPr algn="just"/>
            <a:r>
              <a:rPr lang="el-GR" sz="2000" dirty="0"/>
              <a:t>ΑΞΙΟΛΟΓΗΣΗ ΩΣ ΠΡΟΣ ΤΑ ΠΑΙΔΙΑ</a:t>
            </a:r>
            <a:r>
              <a:rPr lang="en-GB" sz="2000" dirty="0"/>
              <a:t>:</a:t>
            </a:r>
          </a:p>
          <a:p>
            <a:pPr marL="0" lvl="0" indent="0" algn="just">
              <a:buNone/>
            </a:pPr>
            <a:r>
              <a:rPr lang="el-GR" sz="2000" dirty="0"/>
              <a:t>Κατάφεραν να μείνουν συγκεντρωμένα τα παιδιά</a:t>
            </a:r>
            <a:r>
              <a:rPr lang="en-US" sz="2000" dirty="0"/>
              <a:t>;</a:t>
            </a:r>
            <a:endParaRPr lang="el-GR" sz="2000" dirty="0"/>
          </a:p>
          <a:p>
            <a:pPr algn="just"/>
            <a:r>
              <a:rPr lang="el-GR" sz="2000" dirty="0"/>
              <a:t>ΥΛΙΚΑ</a:t>
            </a:r>
            <a:r>
              <a:rPr lang="en-GB" sz="2000" dirty="0"/>
              <a:t>:</a:t>
            </a:r>
            <a:r>
              <a:rPr lang="el-GR" sz="2000" dirty="0"/>
              <a:t> </a:t>
            </a:r>
            <a:endParaRPr lang="en-US" sz="2000" dirty="0"/>
          </a:p>
          <a:p>
            <a:pPr marL="0" lvl="0" indent="0" algn="just">
              <a:buNone/>
            </a:pPr>
            <a:r>
              <a:rPr lang="el-GR" sz="2000" dirty="0"/>
              <a:t>Φύλλο εργασίας, εκτυπωμένες/κομμένες εικόνες, κόλλα </a:t>
            </a:r>
            <a:r>
              <a:rPr lang="el-GR" sz="2000" dirty="0" err="1"/>
              <a:t>στικ</a:t>
            </a:r>
            <a:r>
              <a:rPr lang="el-GR" sz="2000" dirty="0"/>
              <a:t>.</a:t>
            </a:r>
          </a:p>
          <a:p>
            <a:pPr algn="just"/>
            <a:r>
              <a:rPr lang="el-GR" sz="2000" dirty="0"/>
              <a:t>ΔΙΑΡΚΕΙΑ ΥΛΟΠΟΙΗΣΗΣ</a:t>
            </a:r>
            <a:r>
              <a:rPr lang="en-GB" sz="2000" dirty="0"/>
              <a:t>:</a:t>
            </a:r>
            <a:endParaRPr lang="el-GR" sz="2000" dirty="0"/>
          </a:p>
          <a:p>
            <a:pPr marL="0" lvl="0" indent="0" algn="just">
              <a:buNone/>
            </a:pPr>
            <a:r>
              <a:rPr lang="el-GR" sz="2000" dirty="0"/>
              <a:t>25-30 λεπτά</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Εικόνα 7" descr="Εικόνα που περιέχει κείμενο, δέντρο, στιγμιότυπο οθόνης, λουλούδι&#10;&#10;Το περιεχόμενο που δημιουργείται από τεχνολογία AI ενδέχεται να είναι εσφαλμένο.">
            <a:extLst>
              <a:ext uri="{FF2B5EF4-FFF2-40B4-BE49-F238E27FC236}">
                <a16:creationId xmlns:a16="http://schemas.microsoft.com/office/drawing/2014/main" id="{F465A223-7C64-625D-D0FF-04D0841028AD}"/>
              </a:ext>
            </a:extLst>
          </p:cNvPr>
          <p:cNvPicPr>
            <a:picLocks noChangeAspect="1"/>
          </p:cNvPicPr>
          <p:nvPr/>
        </p:nvPicPr>
        <p:blipFill>
          <a:blip r:embed="rId2">
            <a:extLst>
              <a:ext uri="{28A0092B-C50C-407E-A947-70E740481C1C}">
                <a14:useLocalDpi xmlns:a14="http://schemas.microsoft.com/office/drawing/2010/main" val="0"/>
              </a:ext>
            </a:extLst>
          </a:blip>
          <a:srcRect b="443"/>
          <a:stretch>
            <a:fillRect/>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984B7BF-6056-ABE5-505E-27330279581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br>
              <a:rPr lang="en-US" sz="5200">
                <a:solidFill>
                  <a:srgbClr val="FFFFFF"/>
                </a:solidFill>
              </a:rPr>
            </a:br>
            <a:endParaRPr lang="en-US" sz="5200">
              <a:solidFill>
                <a:srgbClr val="FFFFFF"/>
              </a:solidFill>
            </a:endParaRPr>
          </a:p>
        </p:txBody>
      </p:sp>
    </p:spTree>
    <p:extLst>
      <p:ext uri="{BB962C8B-B14F-4D97-AF65-F5344CB8AC3E}">
        <p14:creationId xmlns:p14="http://schemas.microsoft.com/office/powerpoint/2010/main" val="415556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EE084347-9D25-7567-3839-D95AD899159A}"/>
              </a:ext>
            </a:extLst>
          </p:cNvPr>
          <p:cNvSpPr txBox="1">
            <a:spLocks noGrp="1"/>
          </p:cNvSpPr>
          <p:nvPr>
            <p:ph type="title"/>
          </p:nvPr>
        </p:nvSpPr>
        <p:spPr>
          <a:xfrm>
            <a:off x="466722" y="586855"/>
            <a:ext cx="3201366" cy="3387497"/>
          </a:xfrm>
        </p:spPr>
        <p:txBody>
          <a:bodyPr anchor="b">
            <a:normAutofit/>
          </a:bodyPr>
          <a:lstStyle/>
          <a:p>
            <a:pPr lvl="0" algn="r"/>
            <a:r>
              <a:rPr lang="el-GR" sz="4000">
                <a:solidFill>
                  <a:srgbClr val="FFFFFF"/>
                </a:solidFill>
              </a:rPr>
              <a:t>2</a:t>
            </a:r>
            <a:r>
              <a:rPr lang="el-GR" sz="4000" baseline="30000">
                <a:solidFill>
                  <a:srgbClr val="FFFFFF"/>
                </a:solidFill>
              </a:rPr>
              <a:t>η</a:t>
            </a:r>
            <a:r>
              <a:rPr lang="el-GR" sz="4000">
                <a:solidFill>
                  <a:srgbClr val="FFFFFF"/>
                </a:solidFill>
              </a:rPr>
              <a:t>  .ΠΩΣ ΞΕΡΟΥΜΕ ΟΤΙ ΑΛΛΑΖΕΙ Η ΕΠΟΧΗ</a:t>
            </a:r>
            <a:r>
              <a:rPr lang="en-GB" sz="4000">
                <a:solidFill>
                  <a:srgbClr val="FFFFFF"/>
                </a:solidFill>
              </a:rPr>
              <a:t>;</a:t>
            </a:r>
            <a:endParaRPr lang="el-GR" sz="4000">
              <a:solidFill>
                <a:srgbClr val="FFFFFF"/>
              </a:solidFill>
            </a:endParaRPr>
          </a:p>
        </p:txBody>
      </p:sp>
      <p:sp>
        <p:nvSpPr>
          <p:cNvPr id="3" name="Θέση περιεχομένου 2">
            <a:extLst>
              <a:ext uri="{FF2B5EF4-FFF2-40B4-BE49-F238E27FC236}">
                <a16:creationId xmlns:a16="http://schemas.microsoft.com/office/drawing/2014/main" id="{22A5525B-BBB9-4E03-A73F-E2C6E53F678A}"/>
              </a:ext>
            </a:extLst>
          </p:cNvPr>
          <p:cNvSpPr txBox="1">
            <a:spLocks noGrp="1"/>
          </p:cNvSpPr>
          <p:nvPr>
            <p:ph idx="1"/>
          </p:nvPr>
        </p:nvSpPr>
        <p:spPr>
          <a:xfrm>
            <a:off x="4037827" y="586854"/>
            <a:ext cx="8022094" cy="6758826"/>
          </a:xfrm>
        </p:spPr>
        <p:txBody>
          <a:bodyPr anchor="ctr">
            <a:normAutofit fontScale="62500" lnSpcReduction="20000"/>
          </a:bodyPr>
          <a:lstStyle/>
          <a:p>
            <a:pPr marL="0" lvl="0" indent="0" algn="ctr">
              <a:buNone/>
            </a:pPr>
            <a:r>
              <a:rPr lang="el-GR" sz="2000" dirty="0"/>
              <a:t> </a:t>
            </a:r>
            <a:r>
              <a:rPr lang="el-GR" sz="3100" b="1" dirty="0"/>
              <a:t>ΤΙΤΛΟΣ</a:t>
            </a:r>
            <a:r>
              <a:rPr lang="en-US" sz="3100" b="1" dirty="0"/>
              <a:t>: </a:t>
            </a:r>
            <a:r>
              <a:rPr lang="el-GR" sz="3100" b="1" dirty="0"/>
              <a:t>Ο Μετεωρολόγος της Τάξης – Ανακαλύπτω τον Καιρό </a:t>
            </a:r>
          </a:p>
          <a:p>
            <a:pPr marL="0" lvl="0" indent="0" algn="just">
              <a:buNone/>
            </a:pPr>
            <a:r>
              <a:rPr lang="el-GR" sz="2700" dirty="0"/>
              <a:t>ΘΕΜΑΤΙΚΟ ΠΕΔΙΟ: Παιδί και Θετικές Επιστήμες</a:t>
            </a:r>
          </a:p>
          <a:p>
            <a:pPr marL="0" lvl="0" indent="0" algn="just">
              <a:buNone/>
            </a:pPr>
            <a:r>
              <a:rPr lang="el-GR" sz="2700" dirty="0"/>
              <a:t>ΘΕΜΑΤΙΚΗ ΕΝΟΤΗΤΑ: Φυσικές Επιστήμες</a:t>
            </a:r>
          </a:p>
          <a:p>
            <a:pPr marL="0" lvl="0" indent="0" algn="just">
              <a:buNone/>
            </a:pPr>
            <a:r>
              <a:rPr lang="el-GR" sz="2700" dirty="0"/>
              <a:t>ΘΕΜΑΤΙΚΗ ΥΠΟΕΝΟΤΗΤΑ: Γη-Πλανητικό Σύστημα και Διάστημα,  εναλλαγή εποχών</a:t>
            </a:r>
          </a:p>
          <a:p>
            <a:pPr marL="0" lvl="0" indent="0" algn="just">
              <a:buNone/>
            </a:pPr>
            <a:r>
              <a:rPr lang="el-GR" sz="2700" dirty="0"/>
              <a:t>ΔΙΑΘΕΜΑΤΙΚΑ ΕΜΠΛΕΚΕΤΑΙ: Παιδί και Επικοινωνία</a:t>
            </a:r>
          </a:p>
          <a:p>
            <a:pPr marL="0" lvl="0" indent="0" algn="just">
              <a:buNone/>
            </a:pPr>
            <a:r>
              <a:rPr lang="el-GR" sz="2700" dirty="0"/>
              <a:t>ΣΤΟΧΟΙ: </a:t>
            </a:r>
          </a:p>
          <a:p>
            <a:pPr lvl="0" algn="just"/>
            <a:r>
              <a:rPr lang="el-GR" sz="2700" dirty="0"/>
              <a:t>Να διακρίνουν τα καιρικά φαινόμενα και να εντοπίζουν σημαντικά χαρακτηριστικά των μετεωρολογικών παρατηρήσεων.</a:t>
            </a:r>
          </a:p>
          <a:p>
            <a:pPr lvl="0" algn="just"/>
            <a:r>
              <a:rPr lang="el-GR" sz="2700" dirty="0"/>
              <a:t>Να βελτιώνουν την καθημερινότητά τους με τη συστηματική παρατήρηση των καιρικών φαινομένων.</a:t>
            </a:r>
          </a:p>
          <a:p>
            <a:pPr lvl="0" algn="just"/>
            <a:r>
              <a:rPr lang="el-GR" sz="2700" dirty="0"/>
              <a:t>Να εκτιμούν τη σημασία της πρόβλεψης των καιρικών φαινομένων</a:t>
            </a:r>
          </a:p>
          <a:p>
            <a:pPr marL="0" lvl="0" indent="0" algn="just">
              <a:buNone/>
            </a:pPr>
            <a:r>
              <a:rPr lang="el-GR" sz="2700" dirty="0"/>
              <a:t> Από το πεδίο Παιδί και Επικοινωνία:  </a:t>
            </a:r>
          </a:p>
          <a:p>
            <a:pPr lvl="0" algn="just"/>
            <a:r>
              <a:rPr lang="el-GR" sz="2700" dirty="0"/>
              <a:t> Επιλογή, ανάλυση και σύνθεση πληροφοριών για την κατανόηση και την παραγωγή νοήματος,  </a:t>
            </a:r>
          </a:p>
          <a:p>
            <a:pPr lvl="0" algn="just"/>
            <a:r>
              <a:rPr lang="el-GR" sz="2700" dirty="0"/>
              <a:t> Χρήση κατάλληλων εργαλείων και μέσων για δημιουργική έκφραση και αποτελεσματική επικοινωνία νοημάτων.</a:t>
            </a:r>
            <a:endParaRPr lang="en-US" sz="2700" dirty="0"/>
          </a:p>
          <a:p>
            <a:pPr lvl="0" algn="just"/>
            <a:endParaRPr lang="en-US" sz="2700" dirty="0"/>
          </a:p>
          <a:p>
            <a:pPr marL="0" lvl="0" indent="0" algn="just">
              <a:buNone/>
            </a:pPr>
            <a:r>
              <a:rPr lang="el-GR" sz="2700" dirty="0"/>
              <a:t>ΠΕΡΙΓΡΑΦΗ ΔΡΑΣΤΗΡΙΟΤΗΤΑΣ:</a:t>
            </a:r>
          </a:p>
          <a:p>
            <a:pPr marL="0" lvl="0" indent="0" algn="just">
              <a:buNone/>
            </a:pPr>
            <a:r>
              <a:rPr lang="el-GR" sz="2700" dirty="0"/>
              <a:t> Καθημερινή Παρατήρηση και καταγραφή</a:t>
            </a:r>
          </a:p>
          <a:p>
            <a:pPr marL="0" lvl="0" indent="0" algn="just">
              <a:buNone/>
            </a:pPr>
            <a:r>
              <a:rPr lang="el-GR" sz="2700" dirty="0"/>
              <a:t> Ένα παιδί κάθε μέρα είναι ο «μετεωρολόγος της τάξης». Παρατηρεί:</a:t>
            </a:r>
          </a:p>
          <a:p>
            <a:pPr marL="0" lvl="0" indent="0" algn="just">
              <a:buNone/>
            </a:pPr>
            <a:r>
              <a:rPr lang="el-GR" sz="2700" dirty="0"/>
              <a:t>Καιρό (με εικονίδια)</a:t>
            </a:r>
          </a:p>
          <a:p>
            <a:pPr marL="0" lvl="0" indent="0" algn="just">
              <a:buNone/>
            </a:pPr>
            <a:r>
              <a:rPr lang="el-GR" sz="2700" dirty="0"/>
              <a:t>Θερμοκρασία (με εικονίδια)</a:t>
            </a:r>
          </a:p>
          <a:p>
            <a:pPr marL="0" lvl="0" indent="0" algn="just">
              <a:buNone/>
            </a:pPr>
            <a:r>
              <a:rPr lang="el-GR" sz="2700" dirty="0"/>
              <a:t> Ο μετεωρολόγος ζωγραφίζει ή τοποθετεί τα εικονίδια στον πίνακα. Συζητούν όλοι μαζί</a:t>
            </a:r>
          </a:p>
          <a:p>
            <a:pPr lvl="0"/>
            <a:endParaRPr lang="el-GR" sz="1000" dirty="0"/>
          </a:p>
          <a:p>
            <a:pPr marL="0" lvl="0" indent="0">
              <a:buNone/>
            </a:pPr>
            <a:endParaRPr lang="el-GR" sz="1000" dirty="0"/>
          </a:p>
          <a:p>
            <a:pPr marL="0" lvl="0" indent="0">
              <a:buNone/>
            </a:pPr>
            <a:endParaRPr lang="el-GR" sz="1000" dirty="0"/>
          </a:p>
          <a:p>
            <a:pPr marL="0" lvl="0" indent="0">
              <a:buNone/>
            </a:pPr>
            <a:endParaRPr lang="el-GR" sz="1000" dirty="0"/>
          </a:p>
          <a:p>
            <a:pPr lvl="0"/>
            <a:endParaRPr lang="el-G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Θέση περιεχομένου 2">
            <a:extLst>
              <a:ext uri="{FF2B5EF4-FFF2-40B4-BE49-F238E27FC236}">
                <a16:creationId xmlns:a16="http://schemas.microsoft.com/office/drawing/2014/main" id="{CE73B9FA-8269-3A8C-2935-A26B75C5E642}"/>
              </a:ext>
            </a:extLst>
          </p:cNvPr>
          <p:cNvSpPr txBox="1">
            <a:spLocks noGrp="1"/>
          </p:cNvSpPr>
          <p:nvPr>
            <p:ph idx="1"/>
          </p:nvPr>
        </p:nvSpPr>
        <p:spPr>
          <a:xfrm>
            <a:off x="4037826" y="-214626"/>
            <a:ext cx="8154174" cy="7266971"/>
          </a:xfrm>
        </p:spPr>
        <p:txBody>
          <a:bodyPr anchor="ctr">
            <a:normAutofit fontScale="25000" lnSpcReduction="20000"/>
          </a:bodyPr>
          <a:lstStyle/>
          <a:p>
            <a:pPr marL="0" lvl="0" indent="0">
              <a:buNone/>
            </a:pPr>
            <a:endParaRPr lang="el-GR" sz="2000" dirty="0"/>
          </a:p>
          <a:p>
            <a:pPr algn="just"/>
            <a:r>
              <a:rPr lang="el-GR" sz="6000" dirty="0"/>
              <a:t>ΑΞΙΟΛΟΓΙΚΟ ΕΡΓΑΛΕΙΟ: </a:t>
            </a:r>
          </a:p>
          <a:p>
            <a:pPr marL="0" lvl="0" indent="0" algn="just">
              <a:buNone/>
            </a:pPr>
            <a:r>
              <a:rPr lang="el-GR" sz="6000" dirty="0"/>
              <a:t>Πίνακας αντιστοίχισης</a:t>
            </a:r>
          </a:p>
          <a:p>
            <a:pPr algn="just"/>
            <a:r>
              <a:rPr lang="el-GR" sz="6000" dirty="0"/>
              <a:t>ΑΞΙΟΛΟΓΗΣΗ ΩΣ ΠΡΟΣ ΤΟ ΠΕΡΙΕΧΟΜΕΝΟ: </a:t>
            </a:r>
          </a:p>
          <a:p>
            <a:pPr marL="0" lvl="0" indent="0" algn="just">
              <a:buNone/>
            </a:pPr>
            <a:r>
              <a:rPr lang="el-GR" sz="6000" dirty="0"/>
              <a:t>Ανταποκρινόταν η δραστηριότητα στα ενδιαφέροντα και στις ικανότητες των παιδιών;</a:t>
            </a:r>
          </a:p>
          <a:p>
            <a:pPr marL="0" lvl="0" indent="0" algn="just">
              <a:buNone/>
            </a:pPr>
            <a:r>
              <a:rPr lang="el-GR" sz="6000" dirty="0"/>
              <a:t>ΑΞΙΟΛΟΓΗΣΗ ΩΣ ΠΡΟΣ ΤΟ/ΤΗ ΝΗΠΙΑΓΩΓΟ: </a:t>
            </a:r>
          </a:p>
          <a:p>
            <a:pPr marL="0" lvl="0" indent="0" algn="just">
              <a:buNone/>
            </a:pPr>
            <a:r>
              <a:rPr lang="el-GR" sz="6000" dirty="0"/>
              <a:t>Παρείχε ισότιμα στα παιδιά ευκαιρίες παρατήρησης και έκφρασης;</a:t>
            </a:r>
          </a:p>
          <a:p>
            <a:pPr lvl="0" algn="just"/>
            <a:r>
              <a:rPr lang="el-GR" sz="6000" dirty="0"/>
              <a:t>ΑΞΙΟΛΟΓΗΣΗ ΩΣ ΠΡΟΣ ΤΑ ΠΑΙΔΙΑ:</a:t>
            </a:r>
          </a:p>
          <a:p>
            <a:pPr marL="0" lvl="0" indent="0" algn="just">
              <a:buNone/>
            </a:pPr>
            <a:r>
              <a:rPr lang="el-GR" sz="6000" dirty="0"/>
              <a:t>Τους άρεσε σαν ιδέα και ως υλοποίηση;</a:t>
            </a:r>
            <a:endParaRPr lang="en-US" sz="6000" dirty="0"/>
          </a:p>
          <a:p>
            <a:pPr lvl="0" algn="just"/>
            <a:r>
              <a:rPr lang="el-GR" sz="6000" dirty="0"/>
              <a:t>ΥΛΙΚΑ:</a:t>
            </a:r>
          </a:p>
          <a:p>
            <a:pPr marL="0" lvl="0" indent="0" algn="just">
              <a:buNone/>
            </a:pPr>
            <a:r>
              <a:rPr lang="el-GR" sz="6000" dirty="0"/>
              <a:t> 1. Πίνακας Καιρού / Ταμπλό Μετεωρολόγου</a:t>
            </a:r>
          </a:p>
          <a:p>
            <a:pPr marL="0" lvl="0" indent="0" algn="just">
              <a:buNone/>
            </a:pPr>
            <a:r>
              <a:rPr lang="el-GR" sz="6000" dirty="0"/>
              <a:t>  Χωρίζεται σε μέρη: Καιρός – Θερμοκρασία – Ημερομηνία </a:t>
            </a:r>
          </a:p>
          <a:p>
            <a:pPr marL="0" lvl="0" indent="0" algn="just">
              <a:buNone/>
            </a:pPr>
            <a:r>
              <a:rPr lang="el-GR" sz="6000" dirty="0"/>
              <a:t> 2. Εικονίδια Καιρού</a:t>
            </a:r>
          </a:p>
          <a:p>
            <a:pPr marL="0" lvl="0" indent="0" algn="just">
              <a:buNone/>
            </a:pPr>
            <a:r>
              <a:rPr lang="el-GR" sz="6000" dirty="0"/>
              <a:t>    Ήλιος ☀️ , Συννεφιά ☁️,    Βροχή 🌧️,    Χιόνι ❄️,  Αέρας 💨,    Ομίχλη 🌫️,    Ουράνιο τόξο 🌈</a:t>
            </a:r>
          </a:p>
          <a:p>
            <a:pPr marL="0" lvl="0" indent="0" algn="just">
              <a:buNone/>
            </a:pPr>
            <a:r>
              <a:rPr lang="el-GR" sz="6000" dirty="0"/>
              <a:t>Εκτυπωμένα και πλαστικοποιημένα ή ζωγραφισμένα από τα παιδιά</a:t>
            </a:r>
          </a:p>
          <a:p>
            <a:pPr marL="0" lvl="0" indent="0" algn="just">
              <a:buNone/>
            </a:pPr>
            <a:r>
              <a:rPr lang="el-GR" sz="6000" dirty="0"/>
              <a:t> 3. Εικονίδια Θερμοκρασίας</a:t>
            </a:r>
          </a:p>
          <a:p>
            <a:pPr marL="0" lvl="0" indent="0" algn="just">
              <a:buNone/>
            </a:pPr>
            <a:r>
              <a:rPr lang="el-GR" sz="6000" dirty="0"/>
              <a:t>    Ζεστό (π.χ. παιδάκι με κοντομάνικο, ήλιος),  Δροσιά (π.χ. παιδάκι με ζακέτα), Κρύο (π.χ. παλτό)</a:t>
            </a:r>
          </a:p>
          <a:p>
            <a:pPr marL="0" lvl="0" indent="0" algn="just">
              <a:buNone/>
            </a:pPr>
            <a:r>
              <a:rPr lang="el-GR" sz="6000" dirty="0"/>
              <a:t> 4. Υλικά καταγραφής</a:t>
            </a:r>
          </a:p>
          <a:p>
            <a:pPr marL="0" lvl="0" indent="0" algn="just">
              <a:buNone/>
            </a:pPr>
            <a:r>
              <a:rPr lang="el-GR" sz="6000" dirty="0"/>
              <a:t>    Μαρκαδόροι / Μολύβια / </a:t>
            </a:r>
            <a:r>
              <a:rPr lang="el-GR" sz="6000" dirty="0" err="1"/>
              <a:t>Κηρομπογιές</a:t>
            </a:r>
            <a:endParaRPr lang="el-GR" sz="6000" dirty="0"/>
          </a:p>
          <a:p>
            <a:pPr marL="0" lvl="0" indent="0" algn="just">
              <a:buNone/>
            </a:pPr>
            <a:r>
              <a:rPr lang="el-GR" sz="6000" dirty="0"/>
              <a:t>   6.  Ημερολόγιο Τάξης</a:t>
            </a:r>
          </a:p>
          <a:p>
            <a:pPr marL="0" lvl="0" indent="0" algn="just">
              <a:buNone/>
            </a:pPr>
            <a:r>
              <a:rPr lang="el-GR" sz="6000" dirty="0"/>
              <a:t>    Για αναφορά στην ημερομηνία, τον μήνα, την εποχή</a:t>
            </a:r>
          </a:p>
          <a:p>
            <a:pPr lvl="0" algn="just"/>
            <a:r>
              <a:rPr lang="el-GR" sz="6000" dirty="0"/>
              <a:t>ΔΙΑΡΚΕΙΑ :</a:t>
            </a:r>
          </a:p>
          <a:p>
            <a:pPr marL="0" lvl="0" indent="0">
              <a:buNone/>
            </a:pPr>
            <a:r>
              <a:rPr lang="el-GR" sz="6000" dirty="0"/>
              <a:t>      10 λεπτά</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Θέση περιεχομένου 4" descr="Εικόνα που περιέχει κείμενο, στιγμιότυπο οθόνης, κύκλος, γραμματοσειρά&#10;&#10;Το περιεχόμενο που δημιουργείται από τεχνολογία AI ενδέχεται να είναι εσφαλμένο.">
            <a:extLst>
              <a:ext uri="{FF2B5EF4-FFF2-40B4-BE49-F238E27FC236}">
                <a16:creationId xmlns:a16="http://schemas.microsoft.com/office/drawing/2014/main" id="{3C1C1418-742A-1030-3282-9EBE807D5A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315"/>
          <a:stretch>
            <a:fillRect/>
          </a:stretch>
        </p:blipFill>
        <p:spPr>
          <a:xfrm>
            <a:off x="20" y="1282"/>
            <a:ext cx="12191980" cy="6856718"/>
          </a:xfrm>
          <a:prstGeom prst="rect">
            <a:avLst/>
          </a:prstGeom>
        </p:spPr>
      </p:pic>
    </p:spTree>
    <p:extLst>
      <p:ext uri="{BB962C8B-B14F-4D97-AF65-F5344CB8AC3E}">
        <p14:creationId xmlns:p14="http://schemas.microsoft.com/office/powerpoint/2010/main" val="1076577628"/>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1774</TotalTime>
  <Words>2563</Words>
  <Application>Microsoft Office PowerPoint</Application>
  <PresentationFormat>Ευρεία οθόνη</PresentationFormat>
  <Paragraphs>240</Paragraphs>
  <Slides>23</Slides>
  <Notes>1</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23</vt:i4>
      </vt:variant>
    </vt:vector>
  </HeadingPairs>
  <TitlesOfParts>
    <vt:vector size="27" baseType="lpstr">
      <vt:lpstr>Aptos</vt:lpstr>
      <vt:lpstr>Aptos Display</vt:lpstr>
      <vt:lpstr>Arial</vt:lpstr>
      <vt:lpstr>Θέμα του Office</vt:lpstr>
      <vt:lpstr>ΠΡΟΣΧΟΛΙΚΗ ΠΑΙΔΑΓΩΓΙΚΗ ΔΙΔΑΚΤΙΚΕΣ ΠΡΟΣΕΓΓΙΣΕΙΣ </vt:lpstr>
      <vt:lpstr>Παρουσίαση του PowerPoint</vt:lpstr>
      <vt:lpstr>Παρουσίαση του PowerPoint</vt:lpstr>
      <vt:lpstr>1η . ΠΟΙΕΣ ΕΊΝΑΙ ΟΙ ΕΠΟΧΕΣ;</vt:lpstr>
      <vt:lpstr>Παρουσίαση του PowerPoint</vt:lpstr>
      <vt:lpstr> </vt:lpstr>
      <vt:lpstr>2η  .ΠΩΣ ΞΕΡΟΥΜΕ ΟΤΙ ΑΛΛΑΖΕΙ Η ΕΠΟΧΗ;</vt:lpstr>
      <vt:lpstr>Παρουσίαση του PowerPoint</vt:lpstr>
      <vt:lpstr>Παρουσίαση του PowerPoint</vt:lpstr>
      <vt:lpstr>3η  .ΤΙ ΦΡΟΥΤΑ ΤΡΩΜΕ ΚΑΘΕ ΕΠΟΧΗ; ΔΙΑΦΟΡΟΠΟΙΗΜΕΝΗ</vt:lpstr>
      <vt:lpstr>Παρουσίαση του PowerPoint</vt:lpstr>
      <vt:lpstr>Παρουσίαση του PowerPoint</vt:lpstr>
      <vt:lpstr>4η .ΟΛΟΣ Ο ΚΟΣΜΟΣ ΕΧΕΙ ΤΗΝ ΙΔΙΑ ΕΠΟΧΗ;</vt:lpstr>
      <vt:lpstr>Παρουσίαση του PowerPoint</vt:lpstr>
      <vt:lpstr>Παρουσίαση του PowerPoint</vt:lpstr>
      <vt:lpstr>  5η . Οι εποχές διαρκούν όλες το ίδιο;</vt:lpstr>
      <vt:lpstr>Παρουσίαση του PowerPoint</vt:lpstr>
      <vt:lpstr>Παρουσίαση του PowerPoint</vt:lpstr>
      <vt:lpstr>6η .ΔΡΑΣΤΗΡΙΟΤΗΤΑ ΟΛΟΚΛΗΡΩΣΗΣ</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irenepapavasileiou2005@gmail.com</dc:creator>
  <cp:lastModifiedBy>irenepapavasileiou2005@gmail.com</cp:lastModifiedBy>
  <cp:revision>32</cp:revision>
  <dcterms:created xsi:type="dcterms:W3CDTF">2025-05-20T22:14:59Z</dcterms:created>
  <dcterms:modified xsi:type="dcterms:W3CDTF">2025-05-27T22:19:36Z</dcterms:modified>
</cp:coreProperties>
</file>